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74"/>
  </p:notesMasterIdLst>
  <p:handoutMasterIdLst>
    <p:handoutMasterId r:id="rId75"/>
  </p:handoutMasterIdLst>
  <p:sldIdLst>
    <p:sldId id="1963" r:id="rId2"/>
    <p:sldId id="1949" r:id="rId3"/>
    <p:sldId id="1964" r:id="rId4"/>
    <p:sldId id="1614" r:id="rId5"/>
    <p:sldId id="1923" r:id="rId6"/>
    <p:sldId id="1978" r:id="rId7"/>
    <p:sldId id="1981" r:id="rId8"/>
    <p:sldId id="1035" r:id="rId9"/>
    <p:sldId id="1926" r:id="rId10"/>
    <p:sldId id="1927" r:id="rId11"/>
    <p:sldId id="1634" r:id="rId12"/>
    <p:sldId id="1952" r:id="rId13"/>
    <p:sldId id="901" r:id="rId14"/>
    <p:sldId id="1925" r:id="rId15"/>
    <p:sldId id="1092" r:id="rId16"/>
    <p:sldId id="1623" r:id="rId17"/>
    <p:sldId id="1047" r:id="rId18"/>
    <p:sldId id="1639" r:id="rId19"/>
    <p:sldId id="1043" r:id="rId20"/>
    <p:sldId id="1969" r:id="rId21"/>
    <p:sldId id="913" r:id="rId22"/>
    <p:sldId id="1042" r:id="rId23"/>
    <p:sldId id="1048" r:id="rId24"/>
    <p:sldId id="1049" r:id="rId25"/>
    <p:sldId id="1099" r:id="rId26"/>
    <p:sldId id="1937" r:id="rId27"/>
    <p:sldId id="1632" r:id="rId28"/>
    <p:sldId id="1641" r:id="rId29"/>
    <p:sldId id="1642" r:id="rId30"/>
    <p:sldId id="1640" r:id="rId31"/>
    <p:sldId id="1643" r:id="rId32"/>
    <p:sldId id="1644" r:id="rId33"/>
    <p:sldId id="1938" r:id="rId34"/>
    <p:sldId id="1031" r:id="rId35"/>
    <p:sldId id="1974" r:id="rId36"/>
    <p:sldId id="1626" r:id="rId37"/>
    <p:sldId id="1973" r:id="rId38"/>
    <p:sldId id="987" r:id="rId39"/>
    <p:sldId id="986" r:id="rId40"/>
    <p:sldId id="1971" r:id="rId41"/>
    <p:sldId id="1053" r:id="rId42"/>
    <p:sldId id="1977" r:id="rId43"/>
    <p:sldId id="1052" r:id="rId44"/>
    <p:sldId id="932" r:id="rId45"/>
    <p:sldId id="1055" r:id="rId46"/>
    <p:sldId id="895" r:id="rId47"/>
    <p:sldId id="993" r:id="rId48"/>
    <p:sldId id="920" r:id="rId49"/>
    <p:sldId id="946" r:id="rId50"/>
    <p:sldId id="844" r:id="rId51"/>
    <p:sldId id="997" r:id="rId52"/>
    <p:sldId id="1059" r:id="rId53"/>
    <p:sldId id="1060" r:id="rId54"/>
    <p:sldId id="363" r:id="rId55"/>
    <p:sldId id="1671" r:id="rId56"/>
    <p:sldId id="914" r:id="rId57"/>
    <p:sldId id="1645" r:id="rId58"/>
    <p:sldId id="1648" r:id="rId59"/>
    <p:sldId id="1984" r:id="rId60"/>
    <p:sldId id="1983" r:id="rId61"/>
    <p:sldId id="1072" r:id="rId62"/>
    <p:sldId id="1039" r:id="rId63"/>
    <p:sldId id="930" r:id="rId64"/>
    <p:sldId id="896" r:id="rId65"/>
    <p:sldId id="1011" r:id="rId66"/>
    <p:sldId id="897" r:id="rId67"/>
    <p:sldId id="908" r:id="rId68"/>
    <p:sldId id="909" r:id="rId69"/>
    <p:sldId id="911" r:id="rId70"/>
    <p:sldId id="949" r:id="rId71"/>
    <p:sldId id="943" r:id="rId72"/>
    <p:sldId id="944" r:id="rId7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1614"/>
          </p14:sldIdLst>
        </p14:section>
        <p14:section name="はじめに" id="{3013103B-1917-4643-9835-17E6ABF92B7B}">
          <p14:sldIdLst>
            <p14:sldId id="1923"/>
            <p14:sldId id="1978"/>
            <p14:sldId id="1981"/>
            <p14:sldId id="1035"/>
            <p14:sldId id="1926"/>
            <p14:sldId id="1927"/>
            <p14:sldId id="1634"/>
            <p14:sldId id="1952"/>
          </p14:sldIdLst>
        </p14:section>
        <p14:section name="基本操作" id="{98092CE0-50C3-4B9F-BA45-4E614F706F13}">
          <p14:sldIdLst>
            <p14:sldId id="901"/>
            <p14:sldId id="1925"/>
            <p14:sldId id="1092"/>
            <p14:sldId id="1623"/>
            <p14:sldId id="1047"/>
            <p14:sldId id="1639"/>
            <p14:sldId id="1043"/>
            <p14:sldId id="1969"/>
            <p14:sldId id="913"/>
            <p14:sldId id="1042"/>
            <p14:sldId id="1048"/>
            <p14:sldId id="1049"/>
            <p14:sldId id="1099"/>
            <p14:sldId id="1937"/>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1971"/>
            <p14:sldId id="1053"/>
            <p14:sldId id="1977"/>
            <p14:sldId id="1052"/>
            <p14:sldId id="932"/>
            <p14:sldId id="1055"/>
          </p14:sldIdLst>
        </p14:section>
        <p14:section name="電子相関" id="{3BC5A036-5F9C-4B77-98B5-351880D63BB0}">
          <p14:sldIdLst>
            <p14:sldId id="895"/>
            <p14:sldId id="993"/>
            <p14:sldId id="920"/>
            <p14:sldId id="946"/>
            <p14:sldId id="844"/>
            <p14:sldId id="997"/>
            <p14:sldId id="1059"/>
            <p14:sldId id="1060"/>
            <p14:sldId id="363"/>
            <p14:sldId id="1671"/>
          </p14:sldIdLst>
        </p14:section>
        <p14:section name="PEC" id="{FA90DCD2-EF2A-45DF-B3B7-13C687E84DCE}">
          <p14:sldIdLst>
            <p14:sldId id="914"/>
            <p14:sldId id="1645"/>
            <p14:sldId id="1648"/>
            <p14:sldId id="1984"/>
            <p14:sldId id="1983"/>
          </p14:sldIdLst>
        </p14:section>
        <p14:section name="基底関数" id="{2AF2F183-C8BE-4B15-994C-5E818C7F7444}">
          <p14:sldIdLst>
            <p14:sldId id="1072"/>
            <p14:sldId id="1039"/>
            <p14:sldId id="930"/>
          </p14:sldIdLst>
        </p14:section>
        <p14:section name="SCF" id="{BFD87D9A-60BD-4BF9-BBA6-EB959AA40ED9}">
          <p14:sldIdLst>
            <p14:sldId id="896"/>
            <p14:sldId id="1011"/>
            <p14:sldId id="897"/>
            <p14:sldId id="908"/>
            <p14:sldId id="909"/>
            <p14:sldId id="911"/>
            <p14:sldId id="949"/>
            <p14:sldId id="943"/>
            <p14:sldId id="9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83" autoAdjust="0"/>
    <p:restoredTop sz="95311" autoAdjust="0"/>
  </p:normalViewPr>
  <p:slideViewPr>
    <p:cSldViewPr snapToGrid="0">
      <p:cViewPr varScale="1">
        <p:scale>
          <a:sx n="107" d="100"/>
          <a:sy n="107" d="100"/>
        </p:scale>
        <p:origin x="180" y="68"/>
      </p:cViewPr>
      <p:guideLst/>
    </p:cSldViewPr>
  </p:slideViewPr>
  <p:notesTextViewPr>
    <p:cViewPr>
      <p:scale>
        <a:sx n="125" d="100"/>
        <a:sy n="125"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2024/2/19</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2024/2/19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28</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35</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[1] 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p.184 </a:t>
            </a:r>
            <a:r>
              <a:rPr lang="ja-JP" altLang="en-US" dirty="0"/>
              <a:t>表</a:t>
            </a:r>
            <a:r>
              <a:rPr lang="en-US" altLang="ja-JP" dirty="0"/>
              <a:t>3.2</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36</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r>
                  <a:rPr lang="en-US" altLang="ja-JP" sz="900" dirty="0"/>
                  <a:t>STO-</a:t>
                </a:r>
                <a14:m>
                  <m:oMath xmlns:m="http://schemas.openxmlformats.org/officeDocument/2006/math">
                    <m:r>
                      <a:rPr lang="en-US" altLang="ja-JP" sz="900" b="0" i="1" dirty="0" smtClean="0">
                        <a:latin typeface="Cambria Math" panose="02040503050406030204" pitchFamily="18" charset="0"/>
                      </a:rPr>
                      <m:t>𝑁</m:t>
                    </m:r>
                  </m:oMath>
                </a14:m>
                <a:r>
                  <a:rPr lang="en-US" altLang="ja-JP" sz="900" dirty="0"/>
                  <a:t>G</a:t>
                </a:r>
                <a:r>
                  <a:rPr lang="ja-JP" altLang="en-US" sz="900" dirty="0"/>
                  <a:t>の軌道指数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𝛼</m:t>
                        </m:r>
                      </m:e>
                      <m:sub>
                        <m:r>
                          <a:rPr lang="en-US" altLang="ja-JP" sz="900" i="1">
                            <a:latin typeface="Cambria Math" panose="02040503050406030204" pitchFamily="18" charset="0"/>
                          </a:rPr>
                          <m:t>𝑖</m:t>
                        </m:r>
                      </m:sub>
                    </m:sSub>
                  </m:oMath>
                </a14:m>
                <a:r>
                  <a:rPr lang="ja-JP" altLang="en-US" sz="900" dirty="0"/>
                  <a:t>と短縮係数</a:t>
                </a:r>
                <a14:m>
                  <m:oMath xmlns:m="http://schemas.openxmlformats.org/officeDocument/2006/math">
                    <m:sSub>
                      <m:sSubPr>
                        <m:ctrlPr>
                          <a:rPr lang="en-US" altLang="ja-JP" sz="900" i="1">
                            <a:latin typeface="Cambria Math" panose="02040503050406030204" pitchFamily="18" charset="0"/>
                          </a:rPr>
                        </m:ctrlPr>
                      </m:sSubPr>
                      <m:e>
                        <m:r>
                          <a:rPr lang="en-US" altLang="ja-JP" sz="900" i="1">
                            <a:latin typeface="Cambria Math" panose="02040503050406030204" pitchFamily="18" charset="0"/>
                          </a:rPr>
                          <m:t>𝑐</m:t>
                        </m:r>
                      </m:e>
                      <m:sub>
                        <m:r>
                          <a:rPr lang="en-US" altLang="ja-JP" sz="900" i="1">
                            <a:latin typeface="Cambria Math" panose="02040503050406030204" pitchFamily="18" charset="0"/>
                          </a:rPr>
                          <m:t>𝑖</m:t>
                        </m:r>
                      </m:sub>
                    </m:sSub>
                  </m:oMath>
                </a14:m>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37</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43</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46</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48</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50</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51</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2939122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エネルギーを最小化すべきでは？</a:t>
            </a:r>
            <a:endParaRPr lang="en-US" altLang="ja-JP" dirty="0"/>
          </a:p>
          <a:p>
            <a:pPr>
              <a:spcAft>
                <a:spcPts val="1200"/>
              </a:spcAft>
            </a:pPr>
            <a:r>
              <a:rPr lang="ja-JP" altLang="en-US" dirty="0"/>
              <a:t>➡ </a:t>
            </a:r>
            <a:r>
              <a:rPr lang="en-US" altLang="ja-JP" dirty="0" err="1"/>
              <a:t>STO-nG</a:t>
            </a:r>
            <a:r>
              <a:rPr lang="ja-JP" altLang="en-US" dirty="0"/>
              <a:t>は予備的な構造最適化に使われるので</a:t>
            </a:r>
            <a:r>
              <a:rPr lang="en-US" altLang="ja-JP" dirty="0"/>
              <a:t>, </a:t>
            </a:r>
            <a:r>
              <a:rPr lang="ja-JP" altLang="en-US" dirty="0"/>
              <a:t>幾何構造を正しく計算できるのであれば変分的に決定する必要はない</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61</a:t>
            </a:fld>
            <a:endParaRPr kumimoji="1" lang="ja-JP" altLang="en-US"/>
          </a:p>
        </p:txBody>
      </p:sp>
    </p:spTree>
    <p:extLst>
      <p:ext uri="{BB962C8B-B14F-4D97-AF65-F5344CB8AC3E}">
        <p14:creationId xmlns:p14="http://schemas.microsoft.com/office/powerpoint/2010/main" val="1621176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64</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2473758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16</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20</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26</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6CE0833-B357-2924-2376-4F3AA1BD7F0E}"/>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1C87716-C50D-E21A-1D83-A4352F920CFC}"/>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764EA00-1F4D-F039-5E46-3B7490A3B66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E4E5A6-8A70-0F27-F43C-F1A1E30BFB23}"/>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2EC8017-7065-EAC0-1ABB-411CECC5DE8F}"/>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516BB487-0442-05E1-CBC2-08CEC61D4971}"/>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3FA648A-ACE1-B09C-6CE4-4F88C99D50BD}"/>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1DA5791-E143-1E8A-41C7-2D478C618021}"/>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AB0403DF-B6FC-0B02-1FC9-C054E9770ACB}"/>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FAD9CDE8-BCAB-C51F-9885-1F34DDA113A0}"/>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71F86C40-F685-EE37-0A0E-71F8629F11C6}"/>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09694A7C-8A93-02A1-94F1-3104C691EFFE}"/>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11" name="フッター プレースホルダー 10">
            <a:extLst>
              <a:ext uri="{FF2B5EF4-FFF2-40B4-BE49-F238E27FC236}">
                <a16:creationId xmlns:a16="http://schemas.microsoft.com/office/drawing/2014/main" id="{5A7E0ECF-D438-DE2E-E1F7-A45C8BD2DB3E}"/>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B7533587-362B-D71C-1302-87D514105416}"/>
              </a:ext>
            </a:extLst>
          </p:cNvPr>
          <p:cNvSpPr>
            <a:spLocks noGrp="1"/>
          </p:cNvSpPr>
          <p:nvPr>
            <p:ph type="ftr" sz="quarter" idx="19"/>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25175C13-27E0-CA1B-4AA3-20ED1CB70E90}"/>
              </a:ext>
            </a:extLst>
          </p:cNvPr>
          <p:cNvSpPr>
            <a:spLocks noGrp="1"/>
          </p:cNvSpPr>
          <p:nvPr>
            <p:ph type="ftr" sz="quarter" idx="22"/>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1B34E06A-13F6-0129-DE63-2A80F33C7D3A}"/>
              </a:ext>
            </a:extLst>
          </p:cNvPr>
          <p:cNvSpPr>
            <a:spLocks noGrp="1"/>
          </p:cNvSpPr>
          <p:nvPr>
            <p:ph type="ftr" sz="quarter" idx="2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12" name="フッター プレースホルダー 11">
            <a:extLst>
              <a:ext uri="{FF2B5EF4-FFF2-40B4-BE49-F238E27FC236}">
                <a16:creationId xmlns:a16="http://schemas.microsoft.com/office/drawing/2014/main" id="{C2B82F61-011E-F60F-765C-BB633517E3E0}"/>
              </a:ext>
            </a:extLst>
          </p:cNvPr>
          <p:cNvSpPr>
            <a:spLocks noGrp="1"/>
          </p:cNvSpPr>
          <p:nvPr>
            <p:ph type="ftr" sz="quarter" idx="2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5" name="フッター プレースホルダー 24">
            <a:extLst>
              <a:ext uri="{FF2B5EF4-FFF2-40B4-BE49-F238E27FC236}">
                <a16:creationId xmlns:a16="http://schemas.microsoft.com/office/drawing/2014/main" id="{FE55B886-0661-001E-54DC-EE25D92B85C3}"/>
              </a:ext>
            </a:extLst>
          </p:cNvPr>
          <p:cNvSpPr>
            <a:spLocks noGrp="1"/>
          </p:cNvSpPr>
          <p:nvPr>
            <p:ph type="ftr" sz="quarter" idx="3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36" name="フッター プレースホルダー 35">
            <a:extLst>
              <a:ext uri="{FF2B5EF4-FFF2-40B4-BE49-F238E27FC236}">
                <a16:creationId xmlns:a16="http://schemas.microsoft.com/office/drawing/2014/main" id="{4082C564-7264-6E3F-7A0A-FD05676AEC95}"/>
              </a:ext>
            </a:extLst>
          </p:cNvPr>
          <p:cNvSpPr>
            <a:spLocks noGrp="1"/>
          </p:cNvSpPr>
          <p:nvPr>
            <p:ph type="ftr" sz="quarter" idx="44"/>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76CCA55C-8310-4232-BB02-2F353D1B40FD}"/>
              </a:ext>
            </a:extLst>
          </p:cNvPr>
          <p:cNvSpPr>
            <a:spLocks noGrp="1"/>
          </p:cNvSpPr>
          <p:nvPr>
            <p:ph type="ftr" sz="quarter" idx="13"/>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11C654BD-CB27-7417-49B6-DD740C7E6A67}"/>
              </a:ext>
            </a:extLst>
          </p:cNvPr>
          <p:cNvSpPr>
            <a:spLocks noGrp="1"/>
          </p:cNvSpPr>
          <p:nvPr>
            <p:ph type="ftr" sz="quarter" idx="15"/>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E3BF495E-F48E-BD33-62A0-268415072268}"/>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84857557-BA77-1C94-91E5-A24B37E28819}"/>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BDD5A033-75CD-63E5-3F67-8E4D8A6C80F1}"/>
              </a:ext>
            </a:extLst>
          </p:cNvPr>
          <p:cNvSpPr>
            <a:spLocks noGrp="1"/>
          </p:cNvSpPr>
          <p:nvPr>
            <p:ph type="ftr" sz="quarter" idx="16"/>
          </p:nvPr>
        </p:nvSpPr>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CAC655EB-5E5F-F432-11A7-04AF0C9A656E}"/>
              </a:ext>
            </a:extLst>
          </p:cNvPr>
          <p:cNvSpPr>
            <a:spLocks noGrp="1"/>
          </p:cNvSpPr>
          <p:nvPr>
            <p:ph type="ftr" sz="quarter" idx="16"/>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6" name="フッター プレースホルダー 5">
            <a:extLst>
              <a:ext uri="{FF2B5EF4-FFF2-40B4-BE49-F238E27FC236}">
                <a16:creationId xmlns:a16="http://schemas.microsoft.com/office/drawing/2014/main" id="{DD441D78-D325-AB0A-E653-182A6178396F}"/>
              </a:ext>
            </a:extLst>
          </p:cNvPr>
          <p:cNvSpPr>
            <a:spLocks noGrp="1"/>
          </p:cNvSpPr>
          <p:nvPr>
            <p:ph type="ftr" sz="quarter" idx="18"/>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DC747301-FCB0-23EE-7865-FC9D238E0567}"/>
              </a:ext>
            </a:extLst>
          </p:cNvPr>
          <p:cNvSpPr>
            <a:spLocks noGrp="1"/>
          </p:cNvSpPr>
          <p:nvPr>
            <p:ph type="ftr" sz="quarter" idx="3"/>
          </p:nvPr>
        </p:nvSpPr>
        <p:spPr>
          <a:xfrm>
            <a:off x="7776000" y="4675500"/>
            <a:ext cx="1368000" cy="468000"/>
          </a:xfrm>
          <a:prstGeom prst="rect">
            <a:avLst/>
          </a:prstGeom>
        </p:spPr>
        <p:txBody>
          <a:bodyPr vert="horz" lIns="72000" tIns="72000" rIns="72000" bIns="72000" rtlCol="0" anchor="ctr"/>
          <a:lstStyle>
            <a:lvl1pPr algn="r">
              <a:defRPr sz="900">
                <a:solidFill>
                  <a:schemeClr val="bg1"/>
                </a:solidFill>
              </a:defRPr>
            </a:lvl1pPr>
          </a:lstStyle>
          <a:p>
            <a:r>
              <a:rPr lang="en-US" altLang="ja-JP" dirty="0"/>
              <a:t>© 2024 Shuhei Ohno</a:t>
            </a:r>
          </a:p>
        </p:txBody>
      </p:sp>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msg.chem.iastate.edu/games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image" Target="../media/image32.png"/><Relationship Id="rId11" Type="http://schemas.openxmlformats.org/officeDocument/2006/relationships/image" Target="../media/image8.svg"/><Relationship Id="rId5" Type="http://schemas.openxmlformats.org/officeDocument/2006/relationships/image" Target="../media/image31.png"/><Relationship Id="rId10"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55.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56.svg"/><Relationship Id="rId1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1.sv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101.png"/><Relationship Id="rId9" Type="http://schemas.openxmlformats.org/officeDocument/2006/relationships/image" Target="../media/image520.png"/></Relationships>
</file>

<file path=ppt/slides/_rels/slide3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1.svg"/><Relationship Id="rId7" Type="http://schemas.openxmlformats.org/officeDocument/2006/relationships/hyperlink" Target="https://doi.org/10.1021/acs.jchemed.8b00959" TargetMode="External"/><Relationship Id="rId12" Type="http://schemas.openxmlformats.org/officeDocument/2006/relationships/image" Target="../media/image67.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png"/><Relationship Id="rId10" Type="http://schemas.openxmlformats.org/officeDocument/2006/relationships/image" Target="../media/image660.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8.svg"/></Relationships>
</file>

<file path=ppt/slides/_rels/slide4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69.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170.png"/><Relationship Id="rId5" Type="http://schemas.openxmlformats.org/officeDocument/2006/relationships/image" Target="../media/image71.png"/><Relationship Id="rId10" Type="http://schemas.openxmlformats.org/officeDocument/2006/relationships/image" Target="../media/image56.png"/><Relationship Id="rId4" Type="http://schemas.openxmlformats.org/officeDocument/2006/relationships/image" Target="../media/image70.svg"/><Relationship Id="rId9" Type="http://schemas.openxmlformats.org/officeDocument/2006/relationships/hyperlink" Target="https://doi.org/10.1039/9781847557889"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46.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4.sv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602.png"/><Relationship Id="rId1" Type="http://schemas.openxmlformats.org/officeDocument/2006/relationships/slideLayout" Target="../slideLayouts/slideLayout4.xml"/><Relationship Id="rId4" Type="http://schemas.openxmlformats.org/officeDocument/2006/relationships/image" Target="../media/image690.png"/></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630.png"/><Relationship Id="rId1" Type="http://schemas.openxmlformats.org/officeDocument/2006/relationships/slideLayout" Target="../slideLayouts/slideLayout4.xml"/><Relationship Id="rId4" Type="http://schemas.openxmlformats.org/officeDocument/2006/relationships/image" Target="../media/image713.pn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63.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84.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83.png"/><Relationship Id="rId5" Type="http://schemas.openxmlformats.org/officeDocument/2006/relationships/hyperlink" Target="https://doi.org/10.1021/acs.jchemed.8b00959" TargetMode="External"/><Relationship Id="rId4" Type="http://schemas.openxmlformats.org/officeDocument/2006/relationships/image" Target="../media/image1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2024</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2024</a:t>
            </a:r>
            <a:r>
              <a:rPr lang="ja-JP" altLang="en-US" dirty="0"/>
              <a:t>年</a:t>
            </a:r>
            <a:r>
              <a:rPr lang="en-US" altLang="ja-JP" dirty="0"/>
              <a:t>2</a:t>
            </a:r>
            <a:r>
              <a:rPr lang="ja-JP" altLang="en-US" dirty="0"/>
              <a:t>月</a:t>
            </a:r>
            <a:r>
              <a:rPr lang="en-US" altLang="ja-JP" dirty="0"/>
              <a:t>19</a:t>
            </a:r>
            <a:r>
              <a:rPr lang="ja-JP" altLang="en-US" dirty="0"/>
              <a:t>日</a:t>
            </a:r>
            <a:r>
              <a:rPr lang="en-US" altLang="ja-JP" dirty="0"/>
              <a:t>(</a:t>
            </a:r>
            <a:r>
              <a:rPr lang="ja-JP" altLang="en-US" dirty="0"/>
              <a:t>月</a:t>
            </a:r>
            <a:r>
              <a:rPr lang="en-US" altLang="ja-JP" dirty="0"/>
              <a:t>), 2</a:t>
            </a:r>
            <a:r>
              <a:rPr lang="ja-JP" altLang="en-US" dirty="0"/>
              <a:t>月</a:t>
            </a:r>
            <a:r>
              <a:rPr lang="en-US" altLang="ja-JP" dirty="0"/>
              <a:t>20</a:t>
            </a:r>
            <a:r>
              <a:rPr lang="ja-JP" altLang="en-US" dirty="0"/>
              <a:t>日</a:t>
            </a:r>
            <a:r>
              <a:rPr lang="en-US" altLang="ja-JP" dirty="0"/>
              <a:t>(</a:t>
            </a:r>
            <a:r>
              <a:rPr lang="ja-JP" altLang="en-US" dirty="0"/>
              <a:t>火</a:t>
            </a:r>
            <a:r>
              <a:rPr lang="en-US" altLang="ja-JP" dirty="0"/>
              <a:t>) 13:00</a:t>
            </a:r>
            <a:r>
              <a:rPr lang="ja-JP" altLang="en-US" dirty="0"/>
              <a:t>～</a:t>
            </a:r>
            <a:r>
              <a:rPr lang="en-US" altLang="ja-JP" dirty="0"/>
              <a:t>17:00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講師</a:t>
            </a:r>
            <a:r>
              <a:rPr lang="en-US" altLang="ja-JP" dirty="0"/>
              <a:t>	</a:t>
            </a:r>
            <a:r>
              <a:rPr lang="ja-JP" altLang="en-US" dirty="0"/>
              <a:t>大野 周平 </a:t>
            </a:r>
            <a:r>
              <a:rPr lang="en-US" altLang="ja-JP" dirty="0"/>
              <a:t>(D1), </a:t>
            </a:r>
            <a:r>
              <a:rPr lang="ja-JP" altLang="en-US" dirty="0"/>
              <a:t>高桑 美央 </a:t>
            </a:r>
            <a:r>
              <a:rPr lang="en-US" altLang="ja-JP" dirty="0"/>
              <a:t>(M2)</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情報量は英語の文献に比べて多くはないが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9</a:t>
            </a:fld>
            <a:endParaRPr lang="ja-JP" altLang="en-US"/>
          </a:p>
        </p:txBody>
      </p:sp>
      <p:sp>
        <p:nvSpPr>
          <p:cNvPr id="3" name="フッター プレースホルダー 2">
            <a:extLst>
              <a:ext uri="{FF2B5EF4-FFF2-40B4-BE49-F238E27FC236}">
                <a16:creationId xmlns:a16="http://schemas.microsoft.com/office/drawing/2014/main" id="{DF09FDBE-894F-8901-9410-009830646EF1}"/>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37042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731597199"/>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下記パッケージの初期推定等で使用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ja-JP" altLang="en-US" sz="1300" b="0" u="none" dirty="0">
                          <a:solidFill>
                            <a:schemeClr val="tx1"/>
                          </a:solidFill>
                          <a:effectLst/>
                        </a:rPr>
                        <a:t>下記パッケージでも使用可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sz="1300" b="0" u="none" strike="noStrike" dirty="0">
                          <a:solidFill>
                            <a:schemeClr val="tx1"/>
                          </a:solidFill>
                          <a:effectLst/>
                        </a:rPr>
                        <a:t>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hlinkClick r:id="rId2">
                            <a:extLst>
                              <a:ext uri="{A12FA001-AC4F-418D-AE19-62706E023703}">
                                <ahyp:hlinkClr xmlns:ahyp="http://schemas.microsoft.com/office/drawing/2018/hyperlinkcolor" val="tx"/>
                              </a:ext>
                            </a:extLst>
                          </a:hlinkClick>
                        </a:rPr>
                        <a:t>G</a:t>
                      </a:r>
                      <a:r>
                        <a:rPr lang="en-US" altLang="ja-JP" sz="1300" b="0" u="none" strike="noStrike" dirty="0">
                          <a:solidFill>
                            <a:schemeClr val="tx1"/>
                          </a:solidFill>
                          <a:effectLst/>
                        </a:rPr>
                        <a:t>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10</a:t>
            </a:fld>
            <a:endParaRPr kumimoji="1" lang="ja-JP" altLang="en-US" dirty="0"/>
          </a:p>
        </p:txBody>
      </p:sp>
      <p:sp>
        <p:nvSpPr>
          <p:cNvPr id="3" name="フッター プレースホルダー 2">
            <a:extLst>
              <a:ext uri="{FF2B5EF4-FFF2-40B4-BE49-F238E27FC236}">
                <a16:creationId xmlns:a16="http://schemas.microsoft.com/office/drawing/2014/main" id="{4D26E63B-5935-9729-4410-99205D1EC473}"/>
              </a:ext>
            </a:extLst>
          </p:cNvPr>
          <p:cNvSpPr>
            <a:spLocks noGrp="1"/>
          </p:cNvSpPr>
          <p:nvPr>
            <p:ph type="ftr" sz="quarter" idx="15"/>
          </p:nvPr>
        </p:nvSpPr>
        <p:spPr/>
        <p:txBody>
          <a:bodyPr/>
          <a:lstStyle/>
          <a:p>
            <a:r>
              <a:rPr lang="en-US" altLang="ja-JP"/>
              <a:t>© 2024 Shuhei Ohno</a:t>
            </a:r>
            <a:endParaRPr lang="en-US" altLang="ja-JP"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graphicFrame>
        <p:nvGraphicFramePr>
          <p:cNvPr id="11" name="コンテンツ プレースホルダー 10">
            <a:extLst>
              <a:ext uri="{FF2B5EF4-FFF2-40B4-BE49-F238E27FC236}">
                <a16:creationId xmlns:a16="http://schemas.microsoft.com/office/drawing/2014/main" id="{F13244E5-BE9D-E0FD-900A-CA691ED844B1}"/>
              </a:ext>
            </a:extLst>
          </p:cNvPr>
          <p:cNvGraphicFramePr>
            <a:graphicFrameLocks noGrp="1"/>
          </p:cNvGraphicFramePr>
          <p:nvPr>
            <p:ph idx="1"/>
            <p:extLst>
              <p:ext uri="{D42A27DB-BD31-4B8C-83A1-F6EECF244321}">
                <p14:modId xmlns:p14="http://schemas.microsoft.com/office/powerpoint/2010/main" val="4188576787"/>
              </p:ext>
            </p:extLst>
          </p:nvPr>
        </p:nvGraphicFramePr>
        <p:xfrm>
          <a:off x="468313"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11</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954747"/>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954747"/>
                <a:ext cx="8208000" cy="816236"/>
              </a:xfrm>
              <a:blipFill>
                <a:blip r:embed="rId2"/>
                <a:stretch>
                  <a:fillRect b="-3731"/>
                </a:stretch>
              </a:blipFill>
            </p:spPr>
            <p:txBody>
              <a:bodyPr/>
              <a:lstStyle/>
              <a:p>
                <a:r>
                  <a:rPr lang="ja-JP" altLang="en-US">
                    <a:noFill/>
                  </a:rPr>
                  <a:t> </a:t>
                </a:r>
              </a:p>
            </p:txBody>
          </p:sp>
        </mc:Fallback>
      </mc:AlternateContent>
      <p:graphicFrame>
        <p:nvGraphicFramePr>
          <p:cNvPr id="12"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4"/>
            <p:extLst>
              <p:ext uri="{D42A27DB-BD31-4B8C-83A1-F6EECF244321}">
                <p14:modId xmlns:p14="http://schemas.microsoft.com/office/powerpoint/2010/main" val="362625606"/>
              </p:ext>
            </p:extLst>
          </p:nvPr>
        </p:nvGraphicFramePr>
        <p:xfrm>
          <a:off x="3203575" y="842963"/>
          <a:ext cx="2664000" cy="292218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a:t>
                      </a:r>
                    </a:p>
                    <a:p>
                      <a:r>
                        <a:rPr kumimoji="1" lang="en-US" altLang="ja-JP" sz="1100" dirty="0">
                          <a:solidFill>
                            <a:srgbClr val="CCCCCC"/>
                          </a:solidFill>
                        </a:rPr>
                        <a:t>  </a:t>
                      </a:r>
                      <a:r>
                        <a:rPr kumimoji="1" lang="en-US" altLang="ja-JP" sz="1100" dirty="0" err="1">
                          <a:solidFill>
                            <a:srgbClr val="CCCCCC"/>
                          </a:solidFill>
                        </a:rPr>
                        <a:t>runtype</a:t>
                      </a:r>
                      <a:r>
                        <a:rPr kumimoji="1" lang="en-US" altLang="ja-JP" sz="1100" dirty="0">
                          <a:solidFill>
                            <a:srgbClr val="CCCCCC"/>
                          </a:solidFill>
                        </a:rPr>
                        <a:t> = energy</a:t>
                      </a:r>
                    </a:p>
                    <a:p>
                      <a:r>
                        <a:rPr kumimoji="1" lang="en-US" altLang="ja-JP" sz="1100" dirty="0">
                          <a:solidFill>
                            <a:srgbClr val="CCCCCC"/>
                          </a:solidFill>
                        </a:rPr>
                        <a:t>  method = HF</a:t>
                      </a:r>
                    </a:p>
                    <a:p>
                      <a:r>
                        <a:rPr kumimoji="1" lang="en-US" altLang="ja-JP" sz="1100" dirty="0">
                          <a:solidFill>
                            <a:srgbClr val="CCCCCC"/>
                          </a:solidFill>
                        </a:rPr>
                        <a:t>  basis = 6-31G(d)</a:t>
                      </a:r>
                    </a:p>
                    <a:p>
                      <a:endParaRPr kumimoji="1" lang="en-US" altLang="ja-JP" sz="1100" dirty="0">
                        <a:solidFill>
                          <a:srgbClr val="CCCCCC"/>
                        </a:solidFill>
                      </a:endParaRPr>
                    </a:p>
                    <a:p>
                      <a:r>
                        <a:rPr kumimoji="1" lang="en-US" altLang="ja-JP" sz="1100" dirty="0">
                          <a:solidFill>
                            <a:srgbClr val="CCCCCC"/>
                          </a:solidFill>
                        </a:rPr>
                        <a:t>control</a:t>
                      </a:r>
                    </a:p>
                    <a:p>
                      <a:r>
                        <a:rPr kumimoji="1" lang="en-US" altLang="ja-JP" sz="1100" dirty="0">
                          <a:solidFill>
                            <a:srgbClr val="CCCCCC"/>
                          </a:solidFill>
                        </a:rPr>
                        <a:t>  </a:t>
                      </a:r>
                      <a:r>
                        <a:rPr kumimoji="1" lang="en-US" altLang="ja-JP" sz="1100" dirty="0" err="1">
                          <a:solidFill>
                            <a:srgbClr val="CCCCCC"/>
                          </a:solidFill>
                        </a:rPr>
                        <a:t>bohr</a:t>
                      </a:r>
                      <a:r>
                        <a:rPr kumimoji="1" lang="en-US" altLang="ja-JP" sz="1100" dirty="0">
                          <a:solidFill>
                            <a:srgbClr val="CCCCCC"/>
                          </a:solidFill>
                        </a:rPr>
                        <a:t> = .true.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extLst>
              <p:ext uri="{D42A27DB-BD31-4B8C-83A1-F6EECF244321}">
                <p14:modId xmlns:p14="http://schemas.microsoft.com/office/powerpoint/2010/main" val="2265970115"/>
              </p:ext>
            </p:extLst>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
        <p:nvSpPr>
          <p:cNvPr id="15" name="フッター プレースホルダー 14">
            <a:extLst>
              <a:ext uri="{FF2B5EF4-FFF2-40B4-BE49-F238E27FC236}">
                <a16:creationId xmlns:a16="http://schemas.microsoft.com/office/drawing/2014/main" id="{7F177C67-359A-8877-160F-AE2D926BCE8E}"/>
              </a:ext>
            </a:extLst>
          </p:cNvPr>
          <p:cNvSpPr>
            <a:spLocks noGrp="1"/>
          </p:cNvSpPr>
          <p:nvPr>
            <p:ph type="ftr" sz="quarter" idx="17"/>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16538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2. </a:t>
            </a:r>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13</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ッター プレースホルダー 22">
            <a:extLst>
              <a:ext uri="{FF2B5EF4-FFF2-40B4-BE49-F238E27FC236}">
                <a16:creationId xmlns:a16="http://schemas.microsoft.com/office/drawing/2014/main" id="{E03FA492-DC98-D9F8-0893-9B29AEB72F6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83225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64779710"/>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dirty="0"/>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dirty="0"/>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dirty="0">
                          <a:solidFill>
                            <a:schemeClr val="accent4"/>
                          </a:solidFill>
                          <a:latin typeface="+mn-lt"/>
                        </a:rPr>
                        <a:t>手法・基底関数・ジョブタイプの一覧はホームページ（</a:t>
                      </a:r>
                      <a:r>
                        <a:rPr kumimoji="1" lang="en-US" altLang="ja-JP" sz="1500" dirty="0">
                          <a:solidFill>
                            <a:schemeClr val="accent4"/>
                          </a:solidFill>
                          <a:latin typeface="+mn-lt"/>
                        </a:rPr>
                        <a:t>Gaussian</a:t>
                      </a:r>
                      <a:r>
                        <a:rPr kumimoji="1" lang="ja-JP" altLang="en-US" sz="1500" dirty="0">
                          <a:solidFill>
                            <a:schemeClr val="accent4"/>
                          </a:solidFill>
                          <a:latin typeface="+mn-lt"/>
                        </a:rPr>
                        <a:t>日本語マニュアル）を参照</a:t>
                      </a:r>
                      <a:endParaRPr kumimoji="1" lang="pt-BR" altLang="ja-JP" sz="1500"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14</a:t>
            </a:fld>
            <a:endParaRPr kumimoji="1" lang="ja-JP" altLang="en-US" dirty="0"/>
          </a:p>
        </p:txBody>
      </p:sp>
      <p:sp>
        <p:nvSpPr>
          <p:cNvPr id="4" name="フッター プレースホルダー 3">
            <a:extLst>
              <a:ext uri="{FF2B5EF4-FFF2-40B4-BE49-F238E27FC236}">
                <a16:creationId xmlns:a16="http://schemas.microsoft.com/office/drawing/2014/main" id="{ACD58AE9-EF67-0D22-172D-B0CBA7D74D3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162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15</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sp>
        <p:nvSpPr>
          <p:cNvPr id="5" name="フッター プレースホルダー 4">
            <a:extLst>
              <a:ext uri="{FF2B5EF4-FFF2-40B4-BE49-F238E27FC236}">
                <a16:creationId xmlns:a16="http://schemas.microsoft.com/office/drawing/2014/main" id="{41687012-EE86-92FE-BA63-AB16AA549491}"/>
              </a:ext>
            </a:extLst>
          </p:cNvPr>
          <p:cNvSpPr>
            <a:spLocks noGrp="1"/>
          </p:cNvSpPr>
          <p:nvPr>
            <p:ph type="ftr" sz="quarter" idx="16"/>
          </p:nvPr>
        </p:nvSpPr>
        <p:spPr/>
        <p:txBody>
          <a:bodyPr/>
          <a:lstStyle/>
          <a:p>
            <a:r>
              <a:rPr lang="en-US" altLang="ja-JP"/>
              <a:t>© 2024 Shuhei Ohno</a:t>
            </a:r>
            <a:endParaRPr lang="en-US" altLang="ja-JP" dirty="0"/>
          </a:p>
        </p:txBody>
      </p:sp>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p:txBody>
          <a:bodyPr/>
          <a:lstStyle/>
          <a:p>
            <a:pPr marL="342900" indent="-342900">
              <a:buFont typeface="+mj-lt"/>
              <a:buAutoNum type="arabicPeriod"/>
            </a:pPr>
            <a:r>
              <a:rPr lang="ja-JP" altLang="en-US"/>
              <a:t>入力ファイルを作成</a:t>
            </a:r>
            <a:r>
              <a:rPr lang="en-US" altLang="ja-JP"/>
              <a:t>.</a:t>
            </a:r>
            <a:br>
              <a:rPr lang="en-US" altLang="ja-JP"/>
            </a:br>
            <a:r>
              <a:rPr lang="ja-JP" altLang="en-US"/>
              <a:t>できれば</a:t>
            </a:r>
            <a:r>
              <a:rPr lang="en-US" altLang="ja-JP"/>
              <a:t>Visual Studio Code</a:t>
            </a:r>
            <a:br>
              <a:rPr lang="en-US" altLang="ja-JP"/>
            </a:br>
            <a:r>
              <a:rPr lang="ja-JP" altLang="en-US"/>
              <a:t>のインストール・使用を推奨</a:t>
            </a:r>
            <a:r>
              <a:rPr lang="en-US" altLang="ja-JP"/>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16</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p:txBody>
          <a:bodyPr/>
          <a:lstStyle/>
          <a:p>
            <a:pPr marL="342900" indent="-342900">
              <a:buFont typeface="+mj-lt"/>
              <a:buAutoNum type="arabicPeriod" startAt="2"/>
            </a:pPr>
            <a:r>
              <a:rPr lang="en-US" altLang="ja-JP"/>
              <a:t>Gaussian</a:t>
            </a:r>
            <a:r>
              <a:rPr lang="ja-JP" altLang="en-US"/>
              <a:t>を起動</a:t>
            </a:r>
            <a:r>
              <a:rPr lang="en-US" altLang="ja-JP"/>
              <a:t>.</a:t>
            </a:r>
          </a:p>
          <a:p>
            <a:pPr marL="342900" indent="-342900">
              <a:buFont typeface="+mj-lt"/>
              <a:buAutoNum type="arabicPeriod" startAt="2"/>
            </a:pPr>
            <a:r>
              <a:rPr lang="en-US" altLang="ja-JP"/>
              <a:t>File &gt; Open</a:t>
            </a:r>
            <a:r>
              <a:rPr lang="ja-JP" altLang="en-US"/>
              <a:t>をクリック</a:t>
            </a:r>
            <a:r>
              <a:rPr lang="en-US" altLang="ja-JP"/>
              <a:t>.</a:t>
            </a:r>
          </a:p>
          <a:p>
            <a:pPr marL="342900" indent="-342900">
              <a:buFont typeface="+mj-lt"/>
              <a:buAutoNum type="arabicPeriod" startAt="2"/>
            </a:pPr>
            <a:r>
              <a:rPr lang="ja-JP" altLang="en-US"/>
              <a:t>入力ファイルを選択</a:t>
            </a:r>
            <a:r>
              <a:rPr lang="en-US" altLang="ja-JP"/>
              <a:t>.</a:t>
            </a:r>
          </a:p>
          <a:p>
            <a:pPr marL="342900" indent="-342900">
              <a:buFont typeface="+mj-lt"/>
              <a:buAutoNum type="arabicPeriod" startAt="2"/>
            </a:pPr>
            <a:r>
              <a:rPr lang="ja-JP" altLang="en-US"/>
              <a:t>新しいウィンドウが開く</a:t>
            </a:r>
            <a:r>
              <a:rPr lang="en-US" altLang="ja-JP"/>
              <a:t>.</a:t>
            </a:r>
            <a:endParaRPr lang="en-US" altLang="ja-JP" dirty="0"/>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p:txBody>
          <a:bodyPr/>
          <a:lstStyle/>
          <a:p>
            <a:pPr marL="342900" indent="-342900">
              <a:buFont typeface="+mj-lt"/>
              <a:buAutoNum type="arabicPeriod" startAt="6"/>
            </a:pPr>
            <a:r>
              <a:rPr lang="ja-JP" altLang="en-US"/>
              <a:t>特に変更が無ければそのまま右上の</a:t>
            </a:r>
            <a:r>
              <a:rPr lang="en-US" altLang="ja-JP"/>
              <a:t>[RUN]</a:t>
            </a:r>
            <a:r>
              <a:rPr lang="ja-JP" altLang="en-US"/>
              <a:t>をクリック</a:t>
            </a:r>
            <a:r>
              <a:rPr lang="en-US" altLang="ja-JP"/>
              <a:t>.</a:t>
            </a:r>
          </a:p>
          <a:p>
            <a:pPr marL="342900" indent="-342900">
              <a:buFont typeface="+mj-lt"/>
              <a:buAutoNum type="arabicPeriod" startAt="6"/>
            </a:pPr>
            <a:r>
              <a:rPr lang="ja-JP" altLang="en-US"/>
              <a:t>出力ファイルの保存先を聞かれるので</a:t>
            </a:r>
            <a:r>
              <a:rPr lang="en-US" altLang="ja-JP"/>
              <a:t>, </a:t>
            </a:r>
            <a:r>
              <a:rPr lang="ja-JP" altLang="en-US"/>
              <a:t>デスクトップ等を選択して</a:t>
            </a:r>
            <a:r>
              <a:rPr lang="en-US" altLang="ja-JP"/>
              <a:t>[OK]</a:t>
            </a:r>
            <a:r>
              <a:rPr lang="ja-JP" altLang="en-US"/>
              <a:t>をクリック</a:t>
            </a:r>
            <a:r>
              <a:rPr lang="en-US" altLang="ja-JP"/>
              <a:t>.</a:t>
            </a:r>
            <a:endParaRPr lang="en-US" altLang="ja-JP" dirty="0"/>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2966210616"/>
              </p:ext>
            </p:extLst>
          </p:nvPr>
        </p:nvGraphicFramePr>
        <p:xfrm>
          <a:off x="407852" y="1714710"/>
          <a:ext cx="2735262" cy="26736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hello.gjf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hello</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1.4</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3"/>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4"/>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28526" y="2694652"/>
            <a:ext cx="415274" cy="415274"/>
          </a:xfrm>
          <a:prstGeom prst="rect">
            <a:avLst/>
          </a:prstGeom>
        </p:spPr>
      </p:pic>
      <p:sp>
        <p:nvSpPr>
          <p:cNvPr id="21" name="フッター プレースホルダー 20">
            <a:extLst>
              <a:ext uri="{FF2B5EF4-FFF2-40B4-BE49-F238E27FC236}">
                <a16:creationId xmlns:a16="http://schemas.microsoft.com/office/drawing/2014/main" id="{3A7EDC6A-2AFE-DCFD-21EB-81504C00F037}"/>
              </a:ext>
            </a:extLst>
          </p:cNvPr>
          <p:cNvSpPr>
            <a:spLocks noGrp="1"/>
          </p:cNvSpPr>
          <p:nvPr>
            <p:ph type="ftr" sz="quarter" idx="19"/>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337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992421862"/>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17</a:t>
            </a:fld>
            <a:endParaRPr kumimoji="1" lang="ja-JP" altLang="en-US"/>
          </a:p>
        </p:txBody>
      </p:sp>
      <p:sp>
        <p:nvSpPr>
          <p:cNvPr id="5" name="フッター プレースホルダー 4">
            <a:extLst>
              <a:ext uri="{FF2B5EF4-FFF2-40B4-BE49-F238E27FC236}">
                <a16:creationId xmlns:a16="http://schemas.microsoft.com/office/drawing/2014/main" id="{09D524D2-9E4A-F1AF-3E9C-FB32F3D3ECD7}"/>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953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
        <p:nvSpPr>
          <p:cNvPr id="5" name="フッター プレースホルダー 4">
            <a:extLst>
              <a:ext uri="{FF2B5EF4-FFF2-40B4-BE49-F238E27FC236}">
                <a16:creationId xmlns:a16="http://schemas.microsoft.com/office/drawing/2014/main" id="{15BEAD74-7F46-2879-CD0C-A88318E3C90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95031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
        <p:nvSpPr>
          <p:cNvPr id="27" name="フッター プレースホルダー 26">
            <a:extLst>
              <a:ext uri="{FF2B5EF4-FFF2-40B4-BE49-F238E27FC236}">
                <a16:creationId xmlns:a16="http://schemas.microsoft.com/office/drawing/2014/main" id="{DDCF09D6-C256-52A4-08AF-594C144D4B6F}"/>
              </a:ext>
            </a:extLst>
          </p:cNvPr>
          <p:cNvSpPr>
            <a:spLocks noGrp="1"/>
          </p:cNvSpPr>
          <p:nvPr>
            <p:ph type="ftr" sz="quarter" idx="16"/>
          </p:nvPr>
        </p:nvSpPr>
        <p:spPr/>
        <p:txBody>
          <a:bodyPr/>
          <a:lstStyle/>
          <a:p>
            <a:r>
              <a:rPr lang="en-US" altLang="ja-JP" dirty="0"/>
              <a:t>© 2024 Shuhei Ohno</a:t>
            </a:r>
          </a:p>
        </p:txBody>
      </p:sp>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BC9AB67-0472-C79B-595C-F12EEDD8ECAC}"/>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3745050"/>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3745050"/>
              </a:xfrm>
              <a:blipFill>
                <a:blip r:embed="rId2"/>
                <a:stretch>
                  <a:fillRect b="-163"/>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949401"/>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 </a:t>
                </a:r>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p>
              <a:p>
                <a:r>
                  <a:rPr lang="ja-JP" altLang="en-US" dirty="0"/>
                  <a:t>次に全エネルギー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の意味である</a:t>
                </a:r>
                <a:r>
                  <a:rPr lang="en-US" altLang="ja-JP" dirty="0"/>
                  <a:t>. </a:t>
                </a:r>
                <a:r>
                  <a:rPr lang="ja-JP" altLang="en-US" dirty="0"/>
                  <a:t>後に</a:t>
                </a:r>
                <a:r>
                  <a:rPr lang="en-US" altLang="ja-JP" dirty="0"/>
                  <a:t>3</a:t>
                </a:r>
                <a:r>
                  <a:rPr lang="ja-JP" altLang="en-US" dirty="0"/>
                  <a:t>章で説明するが</a:t>
                </a:r>
                <a:r>
                  <a:rPr lang="en-US" altLang="ja-JP" dirty="0"/>
                  <a:t>, </a:t>
                </a:r>
                <a:r>
                  <a:rPr lang="ja-JP" altLang="en-US" dirty="0"/>
                  <a:t>ハミルトニアンの</a:t>
                </a:r>
                <a:r>
                  <a:rPr lang="en-US" altLang="ja-JP" dirty="0"/>
                  <a:t>5</a:t>
                </a:r>
                <a:r>
                  <a:rPr lang="ja-JP" altLang="en-US" dirty="0"/>
                  <a:t>種類の項</a:t>
                </a:r>
                <a:endParaRPr lang="en-US" altLang="ja-JP" dirty="0"/>
              </a:p>
              <a:p>
                <a:pPr marL="361950" lvl="1" indent="-184150">
                  <a:buFont typeface="Arial" panose="020B0604020202020204" pitchFamily="34" charset="0"/>
                  <a:buChar char="•"/>
                </a:pPr>
                <a:r>
                  <a:rPr lang="ja-JP" altLang="en-US" dirty="0"/>
                  <a:t>電子の運動</a:t>
                </a:r>
                <a:endParaRPr lang="en-US" altLang="ja-JP" dirty="0"/>
              </a:p>
              <a:p>
                <a:pPr marL="361950" lvl="1" indent="-184150">
                  <a:buFont typeface="Arial" panose="020B0604020202020204" pitchFamily="34" charset="0"/>
                  <a:buChar char="•"/>
                </a:pPr>
                <a:r>
                  <a:rPr lang="ja-JP" altLang="en-US" dirty="0"/>
                  <a:t>電子間反発</a:t>
                </a:r>
                <a:endParaRPr lang="en-US" altLang="ja-JP" dirty="0"/>
              </a:p>
              <a:p>
                <a:pPr marL="361950" lvl="1" indent="-184150">
                  <a:buFont typeface="Arial" panose="020B0604020202020204" pitchFamily="34" charset="0"/>
                  <a:buChar char="•"/>
                </a:pPr>
                <a:r>
                  <a:rPr lang="ja-JP" altLang="en-US" dirty="0"/>
                  <a:t>核</a:t>
                </a:r>
                <a:r>
                  <a:rPr lang="en-US" altLang="ja-JP" dirty="0"/>
                  <a:t>-</a:t>
                </a:r>
                <a:r>
                  <a:rPr lang="ja-JP" altLang="en-US" dirty="0"/>
                  <a:t>電子間引力</a:t>
                </a:r>
                <a:endParaRPr lang="en-US" altLang="ja-JP" dirty="0"/>
              </a:p>
              <a:p>
                <a:pPr marL="361950" lvl="1" indent="-184150">
                  <a:buFont typeface="Arial" panose="020B0604020202020204" pitchFamily="34" charset="0"/>
                  <a:buChar char="•"/>
                </a:pPr>
                <a:r>
                  <a:rPr lang="ja-JP" altLang="en-US" dirty="0"/>
                  <a:t>核間反発</a:t>
                </a:r>
                <a:endParaRPr lang="en-US" altLang="ja-JP" dirty="0"/>
              </a:p>
              <a:p>
                <a:pPr marL="361950" lvl="1" indent="-184150">
                  <a:buFont typeface="Arial" panose="020B0604020202020204" pitchFamily="34" charset="0"/>
                  <a:buChar char="•"/>
                </a:pPr>
                <a:r>
                  <a:rPr lang="ja-JP" altLang="en-US" dirty="0"/>
                  <a:t>核の運動</a:t>
                </a:r>
                <a:endParaRPr lang="en-US" altLang="ja-JP" dirty="0"/>
              </a:p>
              <a:p>
                <a:r>
                  <a:rPr lang="ja-JP" altLang="en-US" dirty="0"/>
                  <a:t>のうち</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a:t>
                </a:r>
                <a:r>
                  <a:rPr lang="en-US" altLang="ja-JP" dirty="0"/>
                  <a:t>. </a:t>
                </a:r>
                <a:r>
                  <a:rPr lang="ja-JP" altLang="en-US" dirty="0"/>
                  <a:t>実際には核の運動を考慮しなければ結合するか否かを判断することはできない</a:t>
                </a:r>
                <a:r>
                  <a:rPr lang="en-US" altLang="ja-JP" dirty="0"/>
                  <a:t>. </a:t>
                </a:r>
                <a:r>
                  <a:rPr lang="ja-JP" altLang="en-US" dirty="0"/>
                  <a:t>これは</a:t>
                </a:r>
                <a:r>
                  <a:rPr lang="en-US" altLang="ja-JP" dirty="0"/>
                  <a:t>7</a:t>
                </a:r>
                <a:r>
                  <a:rPr lang="ja-JP" altLang="en-US" dirty="0"/>
                  <a:t>章で述べる</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949401"/>
              </a:xfrm>
              <a:blipFill>
                <a:blip r:embed="rId3"/>
                <a:stretch>
                  <a:fillRect b="-15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19</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3532970706"/>
              </p:ext>
            </p:extLst>
          </p:nvPr>
        </p:nvGraphicFramePr>
        <p:xfrm>
          <a:off x="468313" y="842963"/>
          <a:ext cx="2735262" cy="34269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400" dirty="0"/>
                        <a:t>examples/minimal/R=1.40.gjf</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rPr>
                        <a:t># HF/STO-3G Units=AU</a:t>
                      </a:r>
                    </a:p>
                    <a:p>
                      <a:endParaRPr kumimoji="1" lang="pt-BR" altLang="ja-JP" sz="1400" dirty="0">
                        <a:solidFill>
                          <a:srgbClr val="D4D4D4"/>
                        </a:solidFill>
                      </a:endParaRPr>
                    </a:p>
                    <a:p>
                      <a:r>
                        <a:rPr kumimoji="1" lang="pt-BR" altLang="ja-JP" sz="1400" dirty="0">
                          <a:solidFill>
                            <a:srgbClr val="D4D4D4"/>
                          </a:solidFill>
                        </a:rPr>
                        <a:t>minimal basis</a:t>
                      </a:r>
                    </a:p>
                    <a:p>
                      <a:endParaRPr kumimoji="1" lang="pt-BR" altLang="ja-JP" sz="1400" dirty="0">
                        <a:solidFill>
                          <a:srgbClr val="D4D4D4"/>
                        </a:solidFill>
                      </a:endParaRPr>
                    </a:p>
                    <a:p>
                      <a:r>
                        <a:rPr kumimoji="1" lang="pt-BR" altLang="ja-JP" sz="1400" dirty="0">
                          <a:solidFill>
                            <a:srgbClr val="D4D4D4"/>
                          </a:solidFill>
                        </a:rPr>
                        <a:t>0 1</a:t>
                      </a:r>
                    </a:p>
                    <a:p>
                      <a:r>
                        <a:rPr kumimoji="1" lang="pt-BR" altLang="ja-JP" sz="1400" dirty="0">
                          <a:solidFill>
                            <a:srgbClr val="D4D4D4"/>
                          </a:solidFill>
                        </a:rPr>
                        <a:t>H  0.0  0.0  0.0</a:t>
                      </a:r>
                    </a:p>
                    <a:p>
                      <a:r>
                        <a:rPr kumimoji="1" lang="pt-BR" altLang="ja-JP" sz="1400" dirty="0">
                          <a:solidFill>
                            <a:srgbClr val="D4D4D4"/>
                          </a:solidFill>
                        </a:rPr>
                        <a:t>H  0.0  0.0  </a:t>
                      </a:r>
                      <a:r>
                        <a:rPr kumimoji="1" lang="pt-BR" altLang="ja-JP" sz="1400" dirty="0">
                          <a:solidFill>
                            <a:schemeClr val="accent4">
                              <a:lumMod val="60000"/>
                              <a:lumOff val="40000"/>
                            </a:schemeClr>
                          </a:solidFill>
                        </a:rPr>
                        <a:t>1.40</a:t>
                      </a:r>
                    </a:p>
                    <a:p>
                      <a:endParaRPr kumimoji="1" lang="pt-BR" altLang="ja-JP" sz="1400" dirty="0">
                        <a:solidFill>
                          <a:srgbClr val="D4D4D4"/>
                        </a:solidFill>
                      </a:endParaRPr>
                    </a:p>
                    <a:p>
                      <a:endParaRPr kumimoji="1" lang="pt-BR" altLang="ja-JP" sz="1400" dirty="0">
                        <a:solidFill>
                          <a:srgbClr val="D4D4D4"/>
                        </a:solidFill>
                      </a:endParaRPr>
                    </a:p>
                    <a:p>
                      <a:endParaRPr kumimoji="1" lang="pt-BR" altLang="ja-JP" sz="1400" dirty="0">
                        <a:solidFill>
                          <a:srgbClr val="D4D4D4"/>
                        </a:solidFill>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rPr>
                        <a:t>grep “SCF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pPr algn="ctr"/>
                          <a:r>
                            <a:rPr kumimoji="1" lang="en-US" altLang="ja-JP" sz="1400" dirty="0">
                              <a:latin typeface="+mn-ea"/>
                              <a:ea typeface="+mn-ea"/>
                            </a:rPr>
                            <a:t>HF/</a:t>
                          </a:r>
                          <a:r>
                            <a:rPr kumimoji="1" lang="en-US" altLang="ja-JP" sz="1400" dirty="0" err="1">
                              <a:latin typeface="+mn-ea"/>
                              <a:ea typeface="+mn-ea"/>
                            </a:rPr>
                            <a:t>STO-3G</a:t>
                          </a:r>
                          <a:r>
                            <a:rPr kumimoji="1" lang="ja-JP" altLang="en-US" sz="1400" dirty="0">
                              <a:latin typeface="+mn-ea"/>
                              <a:ea typeface="+mn-ea"/>
                            </a:rPr>
                            <a:t>による</a:t>
                          </a:r>
                          <a:r>
                            <a:rPr kumimoji="1" lang="en-US" altLang="ja-JP" sz="1400" dirty="0">
                              <a:latin typeface="+mn-ea"/>
                              <a:ea typeface="+mn-ea"/>
                            </a:rPr>
                            <a:t>H</a:t>
                          </a:r>
                          <a:r>
                            <a:rPr kumimoji="1" lang="en-US" altLang="ja-JP" sz="1000" dirty="0">
                              <a:latin typeface="+mn-ea"/>
                              <a:ea typeface="+mn-ea"/>
                            </a:rPr>
                            <a:t>2</a:t>
                          </a:r>
                          <a:r>
                            <a:rPr kumimoji="1" lang="ja-JP" altLang="en-US" sz="1400" dirty="0">
                              <a:latin typeface="+mn-ea"/>
                              <a:ea typeface="+mn-ea"/>
                            </a:rPr>
                            <a:t>の一点計算</a:t>
                          </a:r>
                          <a:r>
                            <a:rPr kumimoji="1" lang="ja-JP" altLang="en-US" sz="1400" kern="100" dirty="0">
                              <a:effectLst/>
                              <a:latin typeface="+mn-ea"/>
                              <a:ea typeface="+mn-ea"/>
                              <a:cs typeface="Times New Roman" panose="02020603050405020304" pitchFamily="18" charset="0"/>
                            </a:rPr>
                            <a:t>：</a:t>
                          </a:r>
                          <a:r>
                            <a:rPr lang="ja-JP" altLang="en-US" sz="14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rPr>
                            <a:t>核間距離</a:t>
                          </a:r>
                          <a14:m>
                            <m:oMath xmlns:m="http://schemas.openxmlformats.org/officeDocument/2006/math">
                              <m:f>
                                <m:fPr>
                                  <m:type m:val="lin"/>
                                  <m:ctrlPr>
                                    <a:rPr lang="ja-JP" sz="1400" i="1" kern="100">
                                      <a:solidFill>
                                        <a:schemeClr val="bg1"/>
                                      </a:solidFill>
                                      <a:effectLst/>
                                      <a:latin typeface="Cambria Math" panose="02040503050406030204" pitchFamily="18" charset="0"/>
                                    </a:rPr>
                                  </m:ctrlPr>
                                </m:fPr>
                                <m:num>
                                  <m:r>
                                    <a:rPr lang="en-US" sz="1400" kern="100">
                                      <a:solidFill>
                                        <a:schemeClr val="bg1"/>
                                      </a:solidFill>
                                      <a:effectLst/>
                                      <a:latin typeface="Cambria Math" panose="02040503050406030204" pitchFamily="18" charset="0"/>
                                    </a:rPr>
                                    <m:t>𝑅</m:t>
                                  </m:r>
                                </m:num>
                                <m:den>
                                  <m:sSub>
                                    <m:sSubPr>
                                      <m:ctrlPr>
                                        <a:rPr lang="ja-JP" sz="1400" i="1" kern="100">
                                          <a:solidFill>
                                            <a:schemeClr val="bg1"/>
                                          </a:solidFill>
                                          <a:effectLst/>
                                          <a:latin typeface="Cambria Math" panose="02040503050406030204" pitchFamily="18" charset="0"/>
                                        </a:rPr>
                                      </m:ctrlPr>
                                    </m:sSubPr>
                                    <m:e>
                                      <m:r>
                                        <a:rPr lang="en-US" sz="1400" kern="100">
                                          <a:solidFill>
                                            <a:schemeClr val="bg1"/>
                                          </a:solidFill>
                                          <a:effectLst/>
                                          <a:latin typeface="Cambria Math" panose="02040503050406030204" pitchFamily="18" charset="0"/>
                                        </a:rPr>
                                        <m:t>𝑎</m:t>
                                      </m:r>
                                    </m:e>
                                    <m:sub>
                                      <m:r>
                                        <a:rPr lang="en-US" sz="1400" kern="100">
                                          <a:solidFill>
                                            <a:schemeClr val="bg1"/>
                                          </a:solidFill>
                                          <a:effectLst/>
                                          <a:latin typeface="Cambria Math" panose="02040503050406030204" pitchFamily="18" charset="0"/>
                                        </a:rPr>
                                        <m:t>0</m:t>
                                      </m:r>
                                    </m:sub>
                                  </m:sSub>
                                </m:den>
                              </m:f>
                            </m:oMath>
                          </a14:m>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124359543"/>
                  </p:ext>
                </p:extLst>
              </p:nvPr>
            </p:nvGraphicFramePr>
            <p:xfrm>
              <a:off x="3299613" y="842963"/>
              <a:ext cx="5376074" cy="3060000"/>
            </p:xfrm>
            <a:graphic>
              <a:graphicData uri="http://schemas.openxmlformats.org/drawingml/2006/table">
                <a:tbl>
                  <a:tblPr firstRow="1" firstCol="1" bandRow="1">
                    <a:tableStyleId>{2D5ABB26-0587-4C30-8999-92F81FD0307C}</a:tableStyleId>
                  </a:tblPr>
                  <a:tblGrid>
                    <a:gridCol w="1824037">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824037">
                      <a:extLst>
                        <a:ext uri="{9D8B030D-6E8A-4147-A177-3AD203B41FA5}">
                          <a16:colId xmlns:a16="http://schemas.microsoft.com/office/drawing/2014/main" val="781044291"/>
                        </a:ext>
                      </a:extLst>
                    </a:gridCol>
                  </a:tblGrid>
                  <a:tr h="54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31461" r="-113" b="-465169"/>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98305" r="-194667" b="-601695"/>
                          </a:stretch>
                        </a:blipFill>
                      </a:tcPr>
                    </a:tc>
                    <a:tc>
                      <a:txBody>
                        <a:bodyPr/>
                        <a:lstStyle/>
                        <a:p>
                          <a:pPr algn="ctr"/>
                          <a:r>
                            <a:rPr lang="ja-JP" altLang="en-US" sz="1400" kern="100" dirty="0">
                              <a:solidFill>
                                <a:schemeClr val="bg1"/>
                              </a:solidFill>
                              <a:effectLst/>
                            </a:rPr>
                            <a:t>ザボ </a:t>
                          </a:r>
                          <a:r>
                            <a:rPr lang="ja-JP" sz="1400" kern="100" dirty="0">
                              <a:solidFill>
                                <a:schemeClr val="bg1"/>
                              </a:solidFill>
                              <a:effectLst/>
                            </a:rPr>
                            <a:t>表</a:t>
                          </a:r>
                          <a:r>
                            <a:rPr lang="en-US" sz="1400" kern="100" dirty="0">
                              <a:solidFill>
                                <a:schemeClr val="bg1"/>
                              </a:solidFill>
                              <a:effectLst/>
                            </a:rPr>
                            <a:t>3.2 [1]</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kern="100" dirty="0">
                              <a:solidFill>
                                <a:schemeClr val="bg1"/>
                              </a:solidFill>
                              <a:effectLst/>
                            </a:rPr>
                            <a:t>Gaussian16</a:t>
                          </a:r>
                          <a:endParaRPr lang="ja-JP" sz="14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rPr>
                            <a:t>1.32</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1.117 31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1.117 308 000 91</a:t>
                          </a: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a:effectLst/>
                              <a:latin typeface="+mn-ea"/>
                              <a:ea typeface="+mn-ea"/>
                            </a:rPr>
                            <a:t>1.34</a:t>
                          </a:r>
                          <a:endParaRPr lang="ja-JP" sz="14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1.117 50</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1.117 495 784 02</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rPr>
                            <a:t>1.36</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1.117 45</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1.117 449 932 04</a:t>
                          </a:r>
                          <a:endParaRPr lang="ja-JP" sz="14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rPr>
                            <a:t>1.38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1.117 19</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1.117 184 921 88</a:t>
                          </a:r>
                          <a:endParaRPr lang="ja-JP" sz="14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solidFill>
                                <a:schemeClr val="tx1"/>
                              </a:solidFill>
                              <a:effectLst/>
                              <a:latin typeface="+mn-ea"/>
                              <a:ea typeface="+mn-ea"/>
                            </a:rPr>
                            <a:t>1.40</a:t>
                          </a:r>
                          <a:endParaRPr lang="ja-JP" sz="14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sz="1400" kern="100" dirty="0">
                              <a:effectLst/>
                              <a:latin typeface="+mn-ea"/>
                              <a:ea typeface="+mn-ea"/>
                            </a:rPr>
                            <a:t>1.116 72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1.116 714 325 18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kern="10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演習：最小基底</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9E063E4E-5084-EB43-6851-114FF2FA14EA}"/>
              </a:ext>
            </a:extLst>
          </p:cNvPr>
          <p:cNvSpPr>
            <a:spLocks noGrp="1"/>
          </p:cNvSpPr>
          <p:nvPr>
            <p:ph type="ftr" sz="quarter" idx="16"/>
          </p:nvPr>
        </p:nvSpPr>
        <p:spPr/>
        <p:txBody>
          <a:bodyPr/>
          <a:lstStyle/>
          <a:p>
            <a:r>
              <a:rPr lang="en-US" altLang="ja-JP"/>
              <a:t>© 2024 Shuhei Ohno</a:t>
            </a:r>
            <a:endParaRPr lang="en-US" altLang="ja-JP" dirty="0"/>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370228" y="2705228"/>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フッター プレースホルダー 4">
            <a:extLst>
              <a:ext uri="{FF2B5EF4-FFF2-40B4-BE49-F238E27FC236}">
                <a16:creationId xmlns:a16="http://schemas.microsoft.com/office/drawing/2014/main" id="{66AEF44F-5228-EA18-E1AC-F90904FF7421}"/>
              </a:ext>
            </a:extLst>
          </p:cNvPr>
          <p:cNvSpPr>
            <a:spLocks noGrp="1"/>
          </p:cNvSpPr>
          <p:nvPr>
            <p:ph type="ftr" sz="quarter" idx="17"/>
          </p:nvPr>
        </p:nvSpPr>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2"/>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21</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endParaRPr kumimoji="1" lang="ja-JP" altLang="en-US" dirty="0"/>
          </a:p>
        </p:txBody>
      </p:sp>
      <p:pic>
        <p:nvPicPr>
          <p:cNvPr id="43" name="コンテンツ プレースホルダー 23">
            <a:extLst>
              <a:ext uri="{FF2B5EF4-FFF2-40B4-BE49-F238E27FC236}">
                <a16:creationId xmlns:a16="http://schemas.microsoft.com/office/drawing/2014/main" id="{F836AD4C-A524-4A2A-8CCE-8F5F5A74B608}"/>
              </a:ext>
            </a:extLst>
          </p:cNvPr>
          <p:cNvPicPr>
            <a:picLocks noGrp="1" noChangeAspect="1"/>
          </p:cNvPicPr>
          <p:nvPr>
            <p:ph idx="14"/>
          </p:nvPr>
        </p:nvPicPr>
        <p:blipFill>
          <a:blip r:embed="rId3"/>
          <a:stretch>
            <a:fillRect/>
          </a:stretch>
        </p:blipFill>
        <p:spPr>
          <a:xfrm>
            <a:off x="3203575" y="1478058"/>
            <a:ext cx="2736850" cy="1466659"/>
          </a:xfrm>
        </p:spPr>
      </p:pic>
      <p:pic>
        <p:nvPicPr>
          <p:cNvPr id="49" name="コンテンツ プレースホルダー 27">
            <a:extLst>
              <a:ext uri="{FF2B5EF4-FFF2-40B4-BE49-F238E27FC236}">
                <a16:creationId xmlns:a16="http://schemas.microsoft.com/office/drawing/2014/main" id="{DB7D5FD6-D5CA-4CFF-974F-D5017D77A3D5}"/>
              </a:ext>
            </a:extLst>
          </p:cNvPr>
          <p:cNvPicPr>
            <a:picLocks noGrp="1" noChangeAspect="1"/>
          </p:cNvPicPr>
          <p:nvPr>
            <p:ph idx="15"/>
          </p:nvPr>
        </p:nvPicPr>
        <p:blipFill>
          <a:blip r:embed="rId4"/>
          <a:stretch>
            <a:fillRect/>
          </a:stretch>
        </p:blipFill>
        <p:spPr>
          <a:xfrm>
            <a:off x="5940425" y="1177485"/>
            <a:ext cx="2735263" cy="2067806"/>
          </a:xfrm>
        </p:spPr>
      </p:pic>
      <mc:AlternateContent xmlns:mc="http://schemas.openxmlformats.org/markup-compatibility/2006" xmlns:a14="http://schemas.microsoft.com/office/drawing/2010/main">
        <mc:Choice Requires="a14">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1140171"/>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₂を作ってみよう！</a:t>
                </a:r>
                <a:endParaRPr lang="en-US" altLang="ja-JP" dirty="0"/>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ja-JP" altLang="en-US" dirty="0"/>
                  <a:t>オングストームで指定する必要があるので </a:t>
                </a:r>
                <a14:m>
                  <m:oMath xmlns:m="http://schemas.openxmlformats.org/officeDocument/2006/math">
                    <m:r>
                      <a:rPr lang="en-US" altLang="ja-JP" i="1" dirty="0" smtClean="0">
                        <a:latin typeface="Cambria Math" panose="02040503050406030204" pitchFamily="18" charset="0"/>
                      </a:rPr>
                      <m:t>1.4</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r>
                      <a:rPr lang="en-US" altLang="ja-JP" b="0" i="1" dirty="0" smtClean="0">
                        <a:latin typeface="Cambria Math" panose="02040503050406030204" pitchFamily="18" charset="0"/>
                      </a:rPr>
                      <m:t>=1.4×</m:t>
                    </m:r>
                    <m:r>
                      <a:rPr lang="en-US" altLang="ja-JP" i="1" dirty="0" smtClean="0">
                        <a:latin typeface="Cambria Math" panose="02040503050406030204" pitchFamily="18" charset="0"/>
                      </a:rPr>
                      <m:t>0.5291772083</m:t>
                    </m:r>
                    <m:r>
                      <a:rPr lang="en-US" altLang="ja-JP" b="0" i="1" dirty="0" smtClean="0">
                        <a:latin typeface="Cambria Math" panose="02040503050406030204" pitchFamily="18" charset="0"/>
                      </a:rPr>
                      <m:t> </m:t>
                    </m:r>
                    <m:r>
                      <a:rPr lang="en-US" altLang="ja-JP" i="1" dirty="0" smtClean="0">
                        <a:latin typeface="Cambria Math" panose="02040503050406030204" pitchFamily="18" charset="0"/>
                      </a:rPr>
                      <m:t>Å</m:t>
                    </m:r>
                    <m:r>
                      <a:rPr lang="en-US" altLang="ja-JP" i="1" dirty="0">
                        <a:latin typeface="Cambria Math" panose="02040503050406030204" pitchFamily="18" charset="0"/>
                      </a:rPr>
                      <m:t>=0.74084809162</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lang="ja-JP" altLang="en-US" dirty="0"/>
                  <a:t> を指定する</a:t>
                </a:r>
                <a:r>
                  <a:rPr lang="en-US" altLang="ja-JP" dirty="0"/>
                  <a:t>.</a:t>
                </a:r>
              </a:p>
            </p:txBody>
          </p:sp>
        </mc:Choice>
        <mc:Fallback xmlns="">
          <p:sp>
            <p:nvSpPr>
              <p:cNvPr id="20" name="コンテンツ プレースホルダー 19">
                <a:extLst>
                  <a:ext uri="{FF2B5EF4-FFF2-40B4-BE49-F238E27FC236}">
                    <a16:creationId xmlns:a16="http://schemas.microsoft.com/office/drawing/2014/main" id="{714F810E-70B9-2716-A910-F41727337AF8}"/>
                  </a:ext>
                </a:extLst>
              </p:cNvPr>
              <p:cNvSpPr>
                <a:spLocks noGrp="1" noRot="1" noChangeAspect="1" noMove="1" noResize="1" noEditPoints="1" noAdjustHandles="1" noChangeArrowheads="1" noChangeShapeType="1" noTextEdit="1"/>
              </p:cNvSpPr>
              <p:nvPr>
                <p:ph idx="16"/>
              </p:nvPr>
            </p:nvSpPr>
            <p:spPr>
              <a:xfrm>
                <a:off x="468000" y="3579750"/>
                <a:ext cx="8208000" cy="1140171"/>
              </a:xfrm>
              <a:blipFill>
                <a:blip r:embed="rId5"/>
                <a:stretch>
                  <a:fillRect b="-3209"/>
                </a:stretch>
              </a:blipFill>
            </p:spPr>
            <p:txBody>
              <a:bodyPr/>
              <a:lstStyle/>
              <a:p>
                <a:r>
                  <a:rPr lang="ja-JP" altLang="en-US">
                    <a:noFill/>
                  </a:rPr>
                  <a:t> </a:t>
                </a:r>
              </a:p>
            </p:txBody>
          </p:sp>
        </mc:Fallback>
      </mc:AlternateContent>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4228" y="2624344"/>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E616299C-2271-4427-A03E-272424B80B4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3501" y="2231363"/>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7726" y="222805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7" name="コンテンツ プレースホルダー 6">
            <a:extLst>
              <a:ext uri="{FF2B5EF4-FFF2-40B4-BE49-F238E27FC236}">
                <a16:creationId xmlns:a16="http://schemas.microsoft.com/office/drawing/2014/main" id="{CC3AE399-97E5-42BC-AE89-80F08893BF3B}"/>
              </a:ext>
            </a:extLst>
          </p:cNvPr>
          <p:cNvSpPr>
            <a:spLocks noGrp="1"/>
          </p:cNvSpPr>
          <p:nvPr>
            <p:ph idx="1"/>
          </p:nvPr>
        </p:nvSpPr>
        <p:spPr>
          <a:xfrm>
            <a:off x="468000" y="843750"/>
            <a:ext cx="2736000" cy="3284604"/>
          </a:xfrm>
        </p:spPr>
        <p:txBody>
          <a:bodyPr/>
          <a:lstStyle/>
          <a:p>
            <a:pPr marL="342900" indent="-342900">
              <a:buAutoNum type="arabicPeriod"/>
            </a:pPr>
            <a:r>
              <a:rPr lang="ja-JP" altLang="en-US" dirty="0"/>
              <a:t>右クリック</a:t>
            </a:r>
            <a:r>
              <a:rPr lang="en-US" altLang="ja-JP" dirty="0"/>
              <a:t>&gt;</a:t>
            </a:r>
            <a:r>
              <a:rPr lang="en-US" altLang="ja-JP" dirty="0" err="1"/>
              <a:t>Calcuclate</a:t>
            </a:r>
            <a:br>
              <a:rPr lang="en-US" altLang="ja-JP" dirty="0"/>
            </a:br>
            <a:r>
              <a:rPr lang="en-US" altLang="ja-JP" dirty="0"/>
              <a:t>&gt; Gaussian </a:t>
            </a:r>
            <a:r>
              <a:rPr lang="en-US" altLang="ja-JP" dirty="0" err="1"/>
              <a:t>Calcuclation</a:t>
            </a:r>
            <a:r>
              <a:rPr lang="en-US" altLang="ja-JP" dirty="0"/>
              <a:t> Setup</a:t>
            </a:r>
          </a:p>
          <a:p>
            <a:pPr marL="342900" indent="-342900">
              <a:buAutoNum type="arabicPeriod"/>
            </a:pPr>
            <a:r>
              <a:rPr lang="ja-JP" altLang="en-US" dirty="0"/>
              <a:t>今回は</a:t>
            </a:r>
            <a:r>
              <a:rPr lang="en-US" altLang="ja-JP" dirty="0"/>
              <a:t>Energy</a:t>
            </a:r>
            <a:r>
              <a:rPr lang="ja-JP" altLang="en-US" dirty="0"/>
              <a:t>のままで良い</a:t>
            </a:r>
            <a:r>
              <a:rPr lang="en-US" altLang="ja-JP" dirty="0"/>
              <a:t>.</a:t>
            </a:r>
            <a:br>
              <a:rPr lang="en-US" altLang="ja-JP" dirty="0"/>
            </a:br>
            <a:r>
              <a:rPr lang="ja-JP" altLang="en-US" dirty="0"/>
              <a:t>構造最適化する場合などは</a:t>
            </a:r>
            <a:r>
              <a:rPr lang="en-US" altLang="ja-JP" dirty="0"/>
              <a:t>, </a:t>
            </a:r>
            <a:br>
              <a:rPr lang="en-US" altLang="ja-JP" dirty="0"/>
            </a:br>
            <a:r>
              <a:rPr lang="en-US" altLang="ja-JP" dirty="0"/>
              <a:t>Job Type</a:t>
            </a:r>
            <a:r>
              <a:rPr lang="ja-JP" altLang="en-US" dirty="0"/>
              <a:t>を変える</a:t>
            </a:r>
            <a:r>
              <a:rPr lang="en-US" altLang="ja-JP" dirty="0"/>
              <a:t>.</a:t>
            </a:r>
          </a:p>
          <a:p>
            <a:pPr marL="342900" indent="-342900">
              <a:buAutoNum type="arabicPeriod"/>
            </a:pPr>
            <a:r>
              <a:rPr lang="en-US" altLang="ja-JP" dirty="0"/>
              <a:t>Method</a:t>
            </a:r>
            <a:r>
              <a:rPr lang="ja-JP" altLang="en-US" dirty="0"/>
              <a:t>のタブから基底関数を変更する</a:t>
            </a:r>
            <a:r>
              <a:rPr lang="en-US" altLang="ja-JP" dirty="0"/>
              <a:t>.</a:t>
            </a:r>
          </a:p>
          <a:p>
            <a:pPr marL="342900" indent="-342900">
              <a:buAutoNum type="arabicPeriod"/>
            </a:pPr>
            <a:r>
              <a:rPr lang="en-US" altLang="ja-JP" dirty="0"/>
              <a:t>Preview</a:t>
            </a:r>
            <a:r>
              <a:rPr lang="ja-JP" altLang="en-US" dirty="0"/>
              <a:t>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22</a:t>
            </a:fld>
            <a:endParaRPr kumimoji="1" lang="ja-JP" altLang="en-US" dirty="0"/>
          </a:p>
        </p:txBody>
      </p:sp>
      <p:sp>
        <p:nvSpPr>
          <p:cNvPr id="8" name="テキスト プレースホルダー 7">
            <a:extLst>
              <a:ext uri="{FF2B5EF4-FFF2-40B4-BE49-F238E27FC236}">
                <a16:creationId xmlns:a16="http://schemas.microsoft.com/office/drawing/2014/main" id="{7E93AF55-400A-4494-8357-F8E2491D2944}"/>
              </a:ext>
            </a:extLst>
          </p:cNvPr>
          <p:cNvSpPr>
            <a:spLocks noGrp="1"/>
          </p:cNvSpPr>
          <p:nvPr>
            <p:ph type="body" sz="quarter" idx="13"/>
          </p:nvPr>
        </p:nvSpPr>
        <p:spPr/>
        <p:txBody>
          <a:bodyPr/>
          <a:lstStyle/>
          <a:p>
            <a:endParaRPr lang="ja-JP" altLang="en-US"/>
          </a:p>
        </p:txBody>
      </p:sp>
      <p:pic>
        <p:nvPicPr>
          <p:cNvPr id="42" name="コンテンツ プレースホルダー 41">
            <a:extLst>
              <a:ext uri="{FF2B5EF4-FFF2-40B4-BE49-F238E27FC236}">
                <a16:creationId xmlns:a16="http://schemas.microsoft.com/office/drawing/2014/main" id="{262CA9D3-9FAE-450B-BA32-6F53C9D386B5}"/>
              </a:ext>
            </a:extLst>
          </p:cNvPr>
          <p:cNvPicPr>
            <a:picLocks noGrp="1" noChangeAspect="1"/>
          </p:cNvPicPr>
          <p:nvPr>
            <p:ph idx="14"/>
          </p:nvPr>
        </p:nvPicPr>
        <p:blipFill>
          <a:blip r:embed="rId2"/>
          <a:stretch>
            <a:fillRect/>
          </a:stretch>
        </p:blipFill>
        <p:spPr>
          <a:xfrm>
            <a:off x="3440986" y="2571750"/>
            <a:ext cx="2262028" cy="1728788"/>
          </a:xfrm>
        </p:spPr>
      </p:pic>
      <p:pic>
        <p:nvPicPr>
          <p:cNvPr id="38" name="コンテンツ プレースホルダー 37">
            <a:extLst>
              <a:ext uri="{FF2B5EF4-FFF2-40B4-BE49-F238E27FC236}">
                <a16:creationId xmlns:a16="http://schemas.microsoft.com/office/drawing/2014/main" id="{5AE0AD80-4FAA-4604-B5F4-28DD209C0E78}"/>
              </a:ext>
            </a:extLst>
          </p:cNvPr>
          <p:cNvPicPr>
            <a:picLocks noGrp="1" noChangeAspect="1"/>
          </p:cNvPicPr>
          <p:nvPr>
            <p:ph idx="15"/>
          </p:nvPr>
        </p:nvPicPr>
        <p:blipFill>
          <a:blip r:embed="rId3"/>
          <a:stretch>
            <a:fillRect/>
          </a:stretch>
        </p:blipFill>
        <p:spPr>
          <a:xfrm>
            <a:off x="6177042" y="2571750"/>
            <a:ext cx="2262028" cy="1728788"/>
          </a:xfrm>
        </p:spPr>
      </p:pic>
      <p:pic>
        <p:nvPicPr>
          <p:cNvPr id="14" name="コンテンツ プレースホルダー 13">
            <a:extLst>
              <a:ext uri="{FF2B5EF4-FFF2-40B4-BE49-F238E27FC236}">
                <a16:creationId xmlns:a16="http://schemas.microsoft.com/office/drawing/2014/main" id="{5707286F-896B-4250-B250-882CC2C40855}"/>
              </a:ext>
            </a:extLst>
          </p:cNvPr>
          <p:cNvPicPr>
            <a:picLocks noGrp="1" noChangeAspect="1"/>
          </p:cNvPicPr>
          <p:nvPr>
            <p:ph idx="16"/>
          </p:nvPr>
        </p:nvPicPr>
        <p:blipFill>
          <a:blip r:embed="rId4"/>
          <a:stretch>
            <a:fillRect/>
          </a:stretch>
        </p:blipFill>
        <p:spPr>
          <a:xfrm>
            <a:off x="3428593" y="842963"/>
            <a:ext cx="2286813" cy="1728787"/>
          </a:xfrm>
        </p:spPr>
      </p:pic>
      <p:pic>
        <p:nvPicPr>
          <p:cNvPr id="16" name="コンテンツ プレースホルダー 15">
            <a:extLst>
              <a:ext uri="{FF2B5EF4-FFF2-40B4-BE49-F238E27FC236}">
                <a16:creationId xmlns:a16="http://schemas.microsoft.com/office/drawing/2014/main" id="{34054B38-0543-402A-BCB1-13476F59753E}"/>
              </a:ext>
            </a:extLst>
          </p:cNvPr>
          <p:cNvPicPr>
            <a:picLocks noGrp="1" noChangeAspect="1"/>
          </p:cNvPicPr>
          <p:nvPr>
            <p:ph idx="17"/>
          </p:nvPr>
        </p:nvPicPr>
        <p:blipFill>
          <a:blip r:embed="rId5"/>
          <a:stretch>
            <a:fillRect/>
          </a:stretch>
        </p:blipFill>
        <p:spPr>
          <a:xfrm>
            <a:off x="6174816" y="842963"/>
            <a:ext cx="2266480" cy="1728787"/>
          </a:xfrm>
        </p:spPr>
      </p:pic>
      <p:pic>
        <p:nvPicPr>
          <p:cNvPr id="31" name="グラフィックス 30" descr="カーソル 単色塗りつぶし">
            <a:extLst>
              <a:ext uri="{FF2B5EF4-FFF2-40B4-BE49-F238E27FC236}">
                <a16:creationId xmlns:a16="http://schemas.microsoft.com/office/drawing/2014/main" id="{6441A48C-D1C4-45D2-8057-A9FDC14EBA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4792" y="1571168"/>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5349" y="1179855"/>
            <a:ext cx="415274" cy="415274"/>
          </a:xfrm>
          <a:prstGeom prst="rect">
            <a:avLst/>
          </a:prstGeo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96429" y="3057749"/>
            <a:ext cx="415274" cy="415274"/>
          </a:xfrm>
          <a:prstGeom prst="rect">
            <a:avLst/>
          </a:prstGeom>
        </p:spPr>
      </p:pic>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183480"/>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0431" y="2811740"/>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2817872"/>
            <a:ext cx="415274" cy="415274"/>
          </a:xfrm>
          <a:prstGeom prst="rect">
            <a:avLst/>
          </a:prstGeom>
        </p:spPr>
      </p:pic>
      <p:sp>
        <p:nvSpPr>
          <p:cNvPr id="4" name="フッター プレースホルダー 3">
            <a:extLst>
              <a:ext uri="{FF2B5EF4-FFF2-40B4-BE49-F238E27FC236}">
                <a16:creationId xmlns:a16="http://schemas.microsoft.com/office/drawing/2014/main" id="{6072039E-4154-1DD5-B5B9-7FFDC51AEB05}"/>
              </a:ext>
            </a:extLst>
          </p:cNvPr>
          <p:cNvSpPr>
            <a:spLocks noGrp="1"/>
          </p:cNvSpPr>
          <p:nvPr>
            <p:ph type="ftr" sz="quarter" idx="18"/>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69596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5F955D99-1989-4FA6-A329-29ECBDA258C1}"/>
              </a:ext>
            </a:extLst>
          </p:cNvPr>
          <p:cNvSpPr>
            <a:spLocks noGrp="1"/>
          </p:cNvSpPr>
          <p:nvPr>
            <p:ph type="title"/>
          </p:nvPr>
        </p:nvSpPr>
        <p:spPr/>
        <p:txBody>
          <a:bodyPr/>
          <a:lstStyle/>
          <a:p>
            <a:r>
              <a:rPr lang="ja-JP" altLang="en-US" dirty="0"/>
              <a:t>結果の見方</a:t>
            </a:r>
          </a:p>
        </p:txBody>
      </p:sp>
      <p:pic>
        <p:nvPicPr>
          <p:cNvPr id="17" name="コンテンツ プレースホルダー 16">
            <a:extLst>
              <a:ext uri="{FF2B5EF4-FFF2-40B4-BE49-F238E27FC236}">
                <a16:creationId xmlns:a16="http://schemas.microsoft.com/office/drawing/2014/main" id="{0E2E625F-2554-4EC5-BADD-1C2B46A3E195}"/>
              </a:ext>
            </a:extLst>
          </p:cNvPr>
          <p:cNvPicPr>
            <a:picLocks noGrp="1" noChangeAspect="1"/>
          </p:cNvPicPr>
          <p:nvPr>
            <p:ph idx="1"/>
          </p:nvPr>
        </p:nvPicPr>
        <p:blipFill>
          <a:blip r:embed="rId2"/>
          <a:stretch>
            <a:fillRect/>
          </a:stretch>
        </p:blipFill>
        <p:spPr>
          <a:xfrm>
            <a:off x="468738" y="843750"/>
            <a:ext cx="2735262" cy="2065669"/>
          </a:xfrm>
        </p:spPr>
      </p:pic>
      <p:sp>
        <p:nvSpPr>
          <p:cNvPr id="6" name="スライド番号プレースホルダー 5">
            <a:extLst>
              <a:ext uri="{FF2B5EF4-FFF2-40B4-BE49-F238E27FC236}">
                <a16:creationId xmlns:a16="http://schemas.microsoft.com/office/drawing/2014/main" id="{4AB12254-613D-4704-8AC2-38C396AD1C21}"/>
              </a:ext>
            </a:extLst>
          </p:cNvPr>
          <p:cNvSpPr>
            <a:spLocks noGrp="1"/>
          </p:cNvSpPr>
          <p:nvPr>
            <p:ph type="sldNum" sz="quarter" idx="12"/>
          </p:nvPr>
        </p:nvSpPr>
        <p:spPr/>
        <p:txBody>
          <a:bodyPr/>
          <a:lstStyle/>
          <a:p>
            <a:fld id="{44CC7441-4F6D-4D99-AEAC-28C0433C7008}" type="slidenum">
              <a:rPr kumimoji="1" lang="ja-JP" altLang="en-US" smtClean="0"/>
              <a:pPr/>
              <a:t>23</a:t>
            </a:fld>
            <a:endParaRPr kumimoji="1" lang="ja-JP" altLang="en-US" dirty="0"/>
          </a:p>
        </p:txBody>
      </p:sp>
      <p:sp>
        <p:nvSpPr>
          <p:cNvPr id="24" name="テキスト プレースホルダー 23">
            <a:extLst>
              <a:ext uri="{FF2B5EF4-FFF2-40B4-BE49-F238E27FC236}">
                <a16:creationId xmlns:a16="http://schemas.microsoft.com/office/drawing/2014/main" id="{3D6E72CD-72AB-47D9-8FC5-8270FBEB8E10}"/>
              </a:ext>
            </a:extLst>
          </p:cNvPr>
          <p:cNvSpPr>
            <a:spLocks noGrp="1"/>
          </p:cNvSpPr>
          <p:nvPr>
            <p:ph type="body" sz="quarter" idx="13"/>
          </p:nvPr>
        </p:nvSpPr>
        <p:spPr/>
        <p:txBody>
          <a:bodyPr/>
          <a:lstStyle/>
          <a:p>
            <a:endParaRPr lang="ja-JP" altLang="en-US"/>
          </a:p>
        </p:txBody>
      </p:sp>
      <p:pic>
        <p:nvPicPr>
          <p:cNvPr id="32" name="コンテンツ プレースホルダー 18">
            <a:extLst>
              <a:ext uri="{FF2B5EF4-FFF2-40B4-BE49-F238E27FC236}">
                <a16:creationId xmlns:a16="http://schemas.microsoft.com/office/drawing/2014/main" id="{B3D42596-95DB-4F79-A637-A0900C3703F4}"/>
              </a:ext>
            </a:extLst>
          </p:cNvPr>
          <p:cNvPicPr>
            <a:picLocks noGrp="1" noChangeAspect="1"/>
          </p:cNvPicPr>
          <p:nvPr>
            <p:ph idx="14"/>
          </p:nvPr>
        </p:nvPicPr>
        <p:blipFill>
          <a:blip r:embed="rId3"/>
          <a:stretch>
            <a:fillRect/>
          </a:stretch>
        </p:blipFill>
        <p:spPr>
          <a:xfrm>
            <a:off x="3204000" y="838771"/>
            <a:ext cx="2736850" cy="2075626"/>
          </a:xfrm>
        </p:spPr>
      </p:pic>
      <p:pic>
        <p:nvPicPr>
          <p:cNvPr id="33" name="コンテンツ プレースホルダー 22">
            <a:extLst>
              <a:ext uri="{FF2B5EF4-FFF2-40B4-BE49-F238E27FC236}">
                <a16:creationId xmlns:a16="http://schemas.microsoft.com/office/drawing/2014/main" id="{D373F961-582E-4543-936C-5DF637107576}"/>
              </a:ext>
            </a:extLst>
          </p:cNvPr>
          <p:cNvPicPr>
            <a:picLocks noGrp="1" noChangeAspect="1"/>
          </p:cNvPicPr>
          <p:nvPr>
            <p:ph idx="15"/>
          </p:nvPr>
        </p:nvPicPr>
        <p:blipFill>
          <a:blip r:embed="rId4"/>
          <a:stretch>
            <a:fillRect/>
          </a:stretch>
        </p:blipFill>
        <p:spPr>
          <a:xfrm>
            <a:off x="5940850" y="843214"/>
            <a:ext cx="2735263" cy="2066740"/>
          </a:xfrm>
          <a:prstGeom prst="rect">
            <a:avLst/>
          </a:prstGeom>
          <a:noFill/>
          <a:ln>
            <a:noFill/>
          </a:ln>
        </p:spPr>
      </p:pic>
      <p:sp>
        <p:nvSpPr>
          <p:cNvPr id="34" name="コンテンツ プレースホルダー 6">
            <a:extLst>
              <a:ext uri="{FF2B5EF4-FFF2-40B4-BE49-F238E27FC236}">
                <a16:creationId xmlns:a16="http://schemas.microsoft.com/office/drawing/2014/main" id="{F9D20D4B-CB6E-468A-8B4F-5701381D9AC4}"/>
              </a:ext>
            </a:extLst>
          </p:cNvPr>
          <p:cNvSpPr txBox="1">
            <a:spLocks/>
          </p:cNvSpPr>
          <p:nvPr/>
        </p:nvSpPr>
        <p:spPr>
          <a:xfrm>
            <a:off x="467151" y="2922598"/>
            <a:ext cx="8208962" cy="1287134"/>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en-US" altLang="ja-JP" dirty="0"/>
          </a:p>
          <a:p>
            <a:pPr marL="342900" indent="-342900">
              <a:buFont typeface="+mj-lt"/>
              <a:buAutoNum type="arabicPeriod"/>
            </a:pPr>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a:t>
            </a:r>
            <a:r>
              <a:rPr lang="en-US" altLang="ja-JP" dirty="0" err="1"/>
              <a:t>chk</a:t>
            </a:r>
            <a:r>
              <a:rPr lang="ja-JP" altLang="en-US" dirty="0"/>
              <a:t>ファイルを読み込む</a:t>
            </a:r>
            <a:r>
              <a:rPr lang="en-US" altLang="ja-JP" dirty="0"/>
              <a:t>.</a:t>
            </a:r>
          </a:p>
          <a:p>
            <a:pPr marL="342900" indent="-342900">
              <a:buFont typeface="+mj-lt"/>
              <a:buAutoNum type="arabicPeriod"/>
            </a:pPr>
            <a:r>
              <a:rPr lang="ja-JP" altLang="en-US" dirty="0"/>
              <a:t>右クリック</a:t>
            </a:r>
            <a:r>
              <a:rPr lang="en-US" altLang="ja-JP" dirty="0"/>
              <a:t>&gt; Results&gt;Summary</a:t>
            </a:r>
            <a:r>
              <a:rPr lang="ja-JP" altLang="en-US" dirty="0"/>
              <a:t>から結果を見れる</a:t>
            </a:r>
            <a:r>
              <a:rPr lang="en-US" altLang="ja-JP" dirty="0"/>
              <a:t>.</a:t>
            </a:r>
          </a:p>
          <a:p>
            <a:pPr marL="342900" indent="-342900">
              <a:buFont typeface="+mj-lt"/>
              <a:buAutoNum type="arabicPeriod"/>
            </a:pPr>
            <a:r>
              <a:rPr lang="ja-JP" altLang="en-US" dirty="0"/>
              <a:t>先ほどと近いエネルギーが得られているだろうか？</a:t>
            </a:r>
          </a:p>
        </p:txBody>
      </p:sp>
      <p:pic>
        <p:nvPicPr>
          <p:cNvPr id="35" name="グラフィックス 34" descr="カーソル 単色塗りつぶし">
            <a:extLst>
              <a:ext uri="{FF2B5EF4-FFF2-40B4-BE49-F238E27FC236}">
                <a16:creationId xmlns:a16="http://schemas.microsoft.com/office/drawing/2014/main" id="{72F38898-1552-4BC7-A34F-89DCB0E3A5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8732" y="1624285"/>
            <a:ext cx="415274" cy="415274"/>
          </a:xfrm>
          <a:prstGeom prst="rect">
            <a:avLst/>
          </a:prstGeom>
        </p:spPr>
      </p:pic>
      <p:pic>
        <p:nvPicPr>
          <p:cNvPr id="36" name="グラフィックス 35" descr="カーソル 単色塗りつぶし">
            <a:extLst>
              <a:ext uri="{FF2B5EF4-FFF2-40B4-BE49-F238E27FC236}">
                <a16:creationId xmlns:a16="http://schemas.microsoft.com/office/drawing/2014/main" id="{4DEA808B-F160-4B4A-B250-D5B50776F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451" y="2710861"/>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E81F1958-4732-47D8-958F-7ED404F0FB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6471" y="1749794"/>
            <a:ext cx="415274" cy="415274"/>
          </a:xfrm>
          <a:prstGeom prst="rect">
            <a:avLst/>
          </a:prstGeom>
        </p:spPr>
      </p:pic>
      <p:sp>
        <p:nvSpPr>
          <p:cNvPr id="38" name="正方形/長方形 37">
            <a:extLst>
              <a:ext uri="{FF2B5EF4-FFF2-40B4-BE49-F238E27FC236}">
                <a16:creationId xmlns:a16="http://schemas.microsoft.com/office/drawing/2014/main" id="{5348A855-6299-4079-A99D-B86798BE55AC}"/>
              </a:ext>
            </a:extLst>
          </p:cNvPr>
          <p:cNvSpPr/>
          <p:nvPr/>
        </p:nvSpPr>
        <p:spPr>
          <a:xfrm>
            <a:off x="6496050" y="2030034"/>
            <a:ext cx="304800" cy="125509"/>
          </a:xfrm>
          <a:prstGeom prst="rect">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a:extLst>
              <a:ext uri="{FF2B5EF4-FFF2-40B4-BE49-F238E27FC236}">
                <a16:creationId xmlns:a16="http://schemas.microsoft.com/office/drawing/2014/main" id="{45C679DC-9814-BD5D-DBDC-405077DD2FF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617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6C5B8D-0D5D-4E19-A6A3-13FB834D98E9}"/>
              </a:ext>
            </a:extLst>
          </p:cNvPr>
          <p:cNvSpPr>
            <a:spLocks noGrp="1"/>
          </p:cNvSpPr>
          <p:nvPr>
            <p:ph type="title"/>
          </p:nvPr>
        </p:nvSpPr>
        <p:spPr/>
        <p:txBody>
          <a:bodyPr/>
          <a:lstStyle/>
          <a:p>
            <a:r>
              <a:rPr kumimoji="1" lang="ja-JP" altLang="en-US" dirty="0"/>
              <a:t>軌道の可視化</a:t>
            </a:r>
          </a:p>
        </p:txBody>
      </p:sp>
      <p:sp>
        <p:nvSpPr>
          <p:cNvPr id="4" name="スライド番号プレースホルダー 3">
            <a:extLst>
              <a:ext uri="{FF2B5EF4-FFF2-40B4-BE49-F238E27FC236}">
                <a16:creationId xmlns:a16="http://schemas.microsoft.com/office/drawing/2014/main" id="{5BF3727A-8AA1-4988-8E47-A00B475EBBFC}"/>
              </a:ext>
            </a:extLst>
          </p:cNvPr>
          <p:cNvSpPr>
            <a:spLocks noGrp="1"/>
          </p:cNvSpPr>
          <p:nvPr>
            <p:ph type="sldNum" sz="quarter" idx="12"/>
          </p:nvPr>
        </p:nvSpPr>
        <p:spPr/>
        <p:txBody>
          <a:bodyPr/>
          <a:lstStyle/>
          <a:p>
            <a:fld id="{44CC7441-4F6D-4D99-AEAC-28C0433C7008}" type="slidenum">
              <a:rPr kumimoji="1" lang="ja-JP" altLang="en-US" smtClean="0"/>
              <a:t>24</a:t>
            </a:fld>
            <a:endParaRPr kumimoji="1" lang="ja-JP" altLang="en-US"/>
          </a:p>
        </p:txBody>
      </p:sp>
      <p:sp>
        <p:nvSpPr>
          <p:cNvPr id="23" name="テキスト プレースホルダー 22">
            <a:extLst>
              <a:ext uri="{FF2B5EF4-FFF2-40B4-BE49-F238E27FC236}">
                <a16:creationId xmlns:a16="http://schemas.microsoft.com/office/drawing/2014/main" id="{489CF89F-E819-49CE-AC3A-3B04E4CB21F3}"/>
              </a:ext>
            </a:extLst>
          </p:cNvPr>
          <p:cNvSpPr>
            <a:spLocks noGrp="1"/>
          </p:cNvSpPr>
          <p:nvPr>
            <p:ph type="body" sz="quarter" idx="13"/>
          </p:nvPr>
        </p:nvSpPr>
        <p:spPr/>
        <p:txBody>
          <a:bodyPr/>
          <a:lstStyle/>
          <a:p>
            <a:r>
              <a:rPr lang="en-US" altLang="ja-JP" dirty="0"/>
              <a:t>https://www.comp.tmu.ac.jp/minoria/3nen_jikken/how_to_use_gaussian_gaussview.pdf</a:t>
            </a:r>
            <a:endParaRPr lang="ja-JP" altLang="en-US" dirty="0"/>
          </a:p>
        </p:txBody>
      </p:sp>
      <p:pic>
        <p:nvPicPr>
          <p:cNvPr id="84" name="コンテンツ プレースホルダー 20">
            <a:extLst>
              <a:ext uri="{FF2B5EF4-FFF2-40B4-BE49-F238E27FC236}">
                <a16:creationId xmlns:a16="http://schemas.microsoft.com/office/drawing/2014/main" id="{2CB714D5-EBAE-4BC8-A6C1-6A4F9F134D0F}"/>
              </a:ext>
            </a:extLst>
          </p:cNvPr>
          <p:cNvPicPr>
            <a:picLocks noChangeAspect="1"/>
          </p:cNvPicPr>
          <p:nvPr/>
        </p:nvPicPr>
        <p:blipFill>
          <a:blip r:embed="rId2"/>
          <a:stretch>
            <a:fillRect/>
          </a:stretch>
        </p:blipFill>
        <p:spPr>
          <a:xfrm>
            <a:off x="6849849" y="915111"/>
            <a:ext cx="1996861" cy="1512000"/>
          </a:xfrm>
          <a:prstGeom prst="rect">
            <a:avLst/>
          </a:prstGeom>
          <a:noFill/>
          <a:ln>
            <a:noFill/>
          </a:ln>
        </p:spPr>
      </p:pic>
      <p:pic>
        <p:nvPicPr>
          <p:cNvPr id="85" name="図 84">
            <a:extLst>
              <a:ext uri="{FF2B5EF4-FFF2-40B4-BE49-F238E27FC236}">
                <a16:creationId xmlns:a16="http://schemas.microsoft.com/office/drawing/2014/main" id="{962906E4-6685-4559-A484-C96B4BD6CB7C}"/>
              </a:ext>
            </a:extLst>
          </p:cNvPr>
          <p:cNvPicPr>
            <a:picLocks noChangeAspect="1"/>
          </p:cNvPicPr>
          <p:nvPr/>
        </p:nvPicPr>
        <p:blipFill>
          <a:blip r:embed="rId3"/>
          <a:stretch>
            <a:fillRect/>
          </a:stretch>
        </p:blipFill>
        <p:spPr>
          <a:xfrm>
            <a:off x="6849847" y="2717157"/>
            <a:ext cx="2001083" cy="1512000"/>
          </a:xfrm>
          <a:prstGeom prst="rect">
            <a:avLst/>
          </a:prstGeom>
        </p:spPr>
      </p:pic>
      <p:pic>
        <p:nvPicPr>
          <p:cNvPr id="86" name="コンテンツ プレースホルダー 10">
            <a:extLst>
              <a:ext uri="{FF2B5EF4-FFF2-40B4-BE49-F238E27FC236}">
                <a16:creationId xmlns:a16="http://schemas.microsoft.com/office/drawing/2014/main" id="{D39B905E-9BAA-4B32-806B-4A7A2AE0300A}"/>
              </a:ext>
            </a:extLst>
          </p:cNvPr>
          <p:cNvPicPr>
            <a:picLocks noChangeAspect="1"/>
          </p:cNvPicPr>
          <p:nvPr/>
        </p:nvPicPr>
        <p:blipFill>
          <a:blip r:embed="rId4"/>
          <a:stretch>
            <a:fillRect/>
          </a:stretch>
        </p:blipFill>
        <p:spPr>
          <a:xfrm>
            <a:off x="293415" y="915111"/>
            <a:ext cx="1993671" cy="1512000"/>
          </a:xfrm>
          <a:prstGeom prst="rect">
            <a:avLst/>
          </a:prstGeom>
          <a:noFill/>
          <a:ln>
            <a:noFill/>
          </a:ln>
        </p:spPr>
      </p:pic>
      <p:pic>
        <p:nvPicPr>
          <p:cNvPr id="87" name="コンテンツ プレースホルダー 16">
            <a:extLst>
              <a:ext uri="{FF2B5EF4-FFF2-40B4-BE49-F238E27FC236}">
                <a16:creationId xmlns:a16="http://schemas.microsoft.com/office/drawing/2014/main" id="{E3AC77C7-2EEE-4455-8686-E88921C98EDE}"/>
              </a:ext>
            </a:extLst>
          </p:cNvPr>
          <p:cNvPicPr>
            <a:picLocks noChangeAspect="1"/>
          </p:cNvPicPr>
          <p:nvPr/>
        </p:nvPicPr>
        <p:blipFill>
          <a:blip r:embed="rId5"/>
          <a:stretch>
            <a:fillRect/>
          </a:stretch>
        </p:blipFill>
        <p:spPr>
          <a:xfrm>
            <a:off x="2447137" y="915111"/>
            <a:ext cx="1996860" cy="1512000"/>
          </a:xfrm>
          <a:prstGeom prst="rect">
            <a:avLst/>
          </a:prstGeom>
          <a:noFill/>
          <a:ln>
            <a:noFill/>
          </a:ln>
        </p:spPr>
      </p:pic>
      <p:pic>
        <p:nvPicPr>
          <p:cNvPr id="88" name="コンテンツ プレースホルダー 18">
            <a:extLst>
              <a:ext uri="{FF2B5EF4-FFF2-40B4-BE49-F238E27FC236}">
                <a16:creationId xmlns:a16="http://schemas.microsoft.com/office/drawing/2014/main" id="{22E3EC76-8C6E-42EC-ABB0-BB45ECDEFB51}"/>
              </a:ext>
            </a:extLst>
          </p:cNvPr>
          <p:cNvPicPr>
            <a:picLocks noChangeAspect="1"/>
          </p:cNvPicPr>
          <p:nvPr/>
        </p:nvPicPr>
        <p:blipFill>
          <a:blip r:embed="rId6"/>
          <a:stretch>
            <a:fillRect/>
          </a:stretch>
        </p:blipFill>
        <p:spPr>
          <a:xfrm>
            <a:off x="4604048" y="915111"/>
            <a:ext cx="2085749" cy="1512000"/>
          </a:xfrm>
          <a:prstGeom prst="rect">
            <a:avLst/>
          </a:prstGeom>
          <a:noFill/>
          <a:ln>
            <a:noFill/>
          </a:ln>
        </p:spPr>
      </p:pic>
      <p:pic>
        <p:nvPicPr>
          <p:cNvPr id="89" name="コンテンツ プレースホルダー 50">
            <a:extLst>
              <a:ext uri="{FF2B5EF4-FFF2-40B4-BE49-F238E27FC236}">
                <a16:creationId xmlns:a16="http://schemas.microsoft.com/office/drawing/2014/main" id="{8721B333-50E0-4AFA-8A8B-B65E6A5C33BE}"/>
              </a:ext>
            </a:extLst>
          </p:cNvPr>
          <p:cNvPicPr>
            <a:picLocks noChangeAspect="1"/>
          </p:cNvPicPr>
          <p:nvPr/>
        </p:nvPicPr>
        <p:blipFill>
          <a:blip r:embed="rId7"/>
          <a:stretch>
            <a:fillRect/>
          </a:stretch>
        </p:blipFill>
        <p:spPr>
          <a:xfrm>
            <a:off x="2442914" y="2679484"/>
            <a:ext cx="2001083" cy="1512000"/>
          </a:xfrm>
          <a:prstGeom prst="rect">
            <a:avLst/>
          </a:prstGeom>
          <a:noFill/>
          <a:ln>
            <a:noFill/>
          </a:ln>
        </p:spPr>
      </p:pic>
      <p:pic>
        <p:nvPicPr>
          <p:cNvPr id="90" name="コンテンツ プレースホルダー 48">
            <a:extLst>
              <a:ext uri="{FF2B5EF4-FFF2-40B4-BE49-F238E27FC236}">
                <a16:creationId xmlns:a16="http://schemas.microsoft.com/office/drawing/2014/main" id="{EC73DF97-5D22-48BF-B962-23C630F29FD7}"/>
              </a:ext>
            </a:extLst>
          </p:cNvPr>
          <p:cNvPicPr>
            <a:picLocks noChangeAspect="1"/>
          </p:cNvPicPr>
          <p:nvPr/>
        </p:nvPicPr>
        <p:blipFill>
          <a:blip r:embed="rId8"/>
          <a:stretch>
            <a:fillRect/>
          </a:stretch>
        </p:blipFill>
        <p:spPr>
          <a:xfrm>
            <a:off x="293415" y="2672573"/>
            <a:ext cx="2001083" cy="1512000"/>
          </a:xfrm>
          <a:prstGeom prst="rect">
            <a:avLst/>
          </a:prstGeom>
          <a:noFill/>
          <a:ln>
            <a:noFill/>
          </a:ln>
        </p:spPr>
      </p:pic>
      <p:pic>
        <p:nvPicPr>
          <p:cNvPr id="92" name="図 91">
            <a:extLst>
              <a:ext uri="{FF2B5EF4-FFF2-40B4-BE49-F238E27FC236}">
                <a16:creationId xmlns:a16="http://schemas.microsoft.com/office/drawing/2014/main" id="{DB03B366-8B56-4A6D-B93C-096409FEA280}"/>
              </a:ext>
            </a:extLst>
          </p:cNvPr>
          <p:cNvPicPr>
            <a:picLocks noChangeAspect="1"/>
          </p:cNvPicPr>
          <p:nvPr/>
        </p:nvPicPr>
        <p:blipFill>
          <a:blip r:embed="rId9"/>
          <a:stretch>
            <a:fillRect/>
          </a:stretch>
        </p:blipFill>
        <p:spPr>
          <a:xfrm>
            <a:off x="4999786" y="2672573"/>
            <a:ext cx="1294272" cy="1512000"/>
          </a:xfrm>
          <a:prstGeom prst="rect">
            <a:avLst/>
          </a:prstGeom>
        </p:spPr>
      </p:pic>
      <p:pic>
        <p:nvPicPr>
          <p:cNvPr id="95" name="グラフィックス 94" descr="カーソル 単色塗りつぶし">
            <a:extLst>
              <a:ext uri="{FF2B5EF4-FFF2-40B4-BE49-F238E27FC236}">
                <a16:creationId xmlns:a16="http://schemas.microsoft.com/office/drawing/2014/main" id="{99B47196-BD26-4971-A54E-8A95BE60DE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05654" y="1926931"/>
            <a:ext cx="415274" cy="415274"/>
          </a:xfrm>
          <a:prstGeom prst="rect">
            <a:avLst/>
          </a:prstGeom>
        </p:spPr>
      </p:pic>
      <p:pic>
        <p:nvPicPr>
          <p:cNvPr id="96" name="グラフィックス 95" descr="カーソル 単色塗りつぶし">
            <a:extLst>
              <a:ext uri="{FF2B5EF4-FFF2-40B4-BE49-F238E27FC236}">
                <a16:creationId xmlns:a16="http://schemas.microsoft.com/office/drawing/2014/main" id="{656A829F-4B94-4B9B-95D0-3CD2A91D4B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36359" y="1067024"/>
            <a:ext cx="415274" cy="415274"/>
          </a:xfrm>
          <a:prstGeom prst="rect">
            <a:avLst/>
          </a:prstGeom>
        </p:spPr>
      </p:pic>
      <p:pic>
        <p:nvPicPr>
          <p:cNvPr id="97" name="グラフィックス 96" descr="カーソル 単色塗りつぶし">
            <a:extLst>
              <a:ext uri="{FF2B5EF4-FFF2-40B4-BE49-F238E27FC236}">
                <a16:creationId xmlns:a16="http://schemas.microsoft.com/office/drawing/2014/main" id="{FFC9C2C2-0BFD-4222-9B5D-BDB579837E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9786" y="2192111"/>
            <a:ext cx="415274" cy="415274"/>
          </a:xfrm>
          <a:prstGeom prst="rect">
            <a:avLst/>
          </a:prstGeom>
        </p:spPr>
      </p:pic>
      <p:pic>
        <p:nvPicPr>
          <p:cNvPr id="98" name="グラフィックス 97" descr="カーソル 単色塗りつぶし">
            <a:extLst>
              <a:ext uri="{FF2B5EF4-FFF2-40B4-BE49-F238E27FC236}">
                <a16:creationId xmlns:a16="http://schemas.microsoft.com/office/drawing/2014/main" id="{594E768C-1D2B-453C-B347-5C497EF6AD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91829" y="1553282"/>
            <a:ext cx="415274" cy="415274"/>
          </a:xfrm>
          <a:prstGeom prst="rect">
            <a:avLst/>
          </a:prstGeom>
        </p:spPr>
      </p:pic>
      <p:pic>
        <p:nvPicPr>
          <p:cNvPr id="99" name="グラフィックス 98" descr="カーソル 単色塗りつぶし">
            <a:extLst>
              <a:ext uri="{FF2B5EF4-FFF2-40B4-BE49-F238E27FC236}">
                <a16:creationId xmlns:a16="http://schemas.microsoft.com/office/drawing/2014/main" id="{5E731DFD-3BAD-4C19-98B7-5BAF0FDFCB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8784" y="1176919"/>
            <a:ext cx="415274" cy="415274"/>
          </a:xfrm>
          <a:prstGeom prst="rect">
            <a:avLst/>
          </a:prstGeom>
        </p:spPr>
      </p:pic>
      <p:pic>
        <p:nvPicPr>
          <p:cNvPr id="100" name="グラフィックス 99" descr="カーソル 単色塗りつぶし">
            <a:extLst>
              <a:ext uri="{FF2B5EF4-FFF2-40B4-BE49-F238E27FC236}">
                <a16:creationId xmlns:a16="http://schemas.microsoft.com/office/drawing/2014/main" id="{FE5FD612-CB57-4190-8919-5F0308AA8A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56726" y="1463474"/>
            <a:ext cx="415274" cy="415274"/>
          </a:xfrm>
          <a:prstGeom prst="rect">
            <a:avLst/>
          </a:prstGeom>
        </p:spPr>
      </p:pic>
      <p:pic>
        <p:nvPicPr>
          <p:cNvPr id="101" name="グラフィックス 100" descr="カーソル 単色塗りつぶし">
            <a:extLst>
              <a:ext uri="{FF2B5EF4-FFF2-40B4-BE49-F238E27FC236}">
                <a16:creationId xmlns:a16="http://schemas.microsoft.com/office/drawing/2014/main" id="{3824191F-A91C-4B60-9FF9-193C2397C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1587" y="3983847"/>
            <a:ext cx="415274" cy="415274"/>
          </a:xfrm>
          <a:prstGeom prst="rect">
            <a:avLst/>
          </a:prstGeom>
        </p:spPr>
      </p:pic>
      <p:pic>
        <p:nvPicPr>
          <p:cNvPr id="102" name="グラフィックス 101" descr="カーソル 単色塗りつぶし">
            <a:extLst>
              <a:ext uri="{FF2B5EF4-FFF2-40B4-BE49-F238E27FC236}">
                <a16:creationId xmlns:a16="http://schemas.microsoft.com/office/drawing/2014/main" id="{C16F13CB-133E-4656-B090-217EF9AB79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9041" y="2799526"/>
            <a:ext cx="415274" cy="415274"/>
          </a:xfrm>
          <a:prstGeom prst="rect">
            <a:avLst/>
          </a:prstGeom>
        </p:spPr>
      </p:pic>
      <p:pic>
        <p:nvPicPr>
          <p:cNvPr id="103" name="グラフィックス 102" descr="カーソル 単色塗りつぶし">
            <a:extLst>
              <a:ext uri="{FF2B5EF4-FFF2-40B4-BE49-F238E27FC236}">
                <a16:creationId xmlns:a16="http://schemas.microsoft.com/office/drawing/2014/main" id="{46969DCE-7BE4-48DD-828C-BD6F869D23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3252" y="2915711"/>
            <a:ext cx="415274" cy="415274"/>
          </a:xfrm>
          <a:prstGeom prst="rect">
            <a:avLst/>
          </a:prstGeom>
        </p:spPr>
      </p:pic>
      <p:pic>
        <p:nvPicPr>
          <p:cNvPr id="22" name="グラフィックス 21" descr="カーソル 単色塗りつぶし">
            <a:extLst>
              <a:ext uri="{FF2B5EF4-FFF2-40B4-BE49-F238E27FC236}">
                <a16:creationId xmlns:a16="http://schemas.microsoft.com/office/drawing/2014/main" id="{CF1187BC-68EA-46F7-B832-C239257F0E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30709" y="1696836"/>
            <a:ext cx="415274" cy="415274"/>
          </a:xfrm>
          <a:prstGeom prst="rect">
            <a:avLst/>
          </a:prstGeom>
        </p:spPr>
      </p:pic>
      <p:sp>
        <p:nvSpPr>
          <p:cNvPr id="5" name="フッター プレースホルダー 4">
            <a:extLst>
              <a:ext uri="{FF2B5EF4-FFF2-40B4-BE49-F238E27FC236}">
                <a16:creationId xmlns:a16="http://schemas.microsoft.com/office/drawing/2014/main" id="{829E6A77-94D5-06DF-5327-60D7F3A53A02}"/>
              </a:ext>
            </a:extLst>
          </p:cNvPr>
          <p:cNvSpPr>
            <a:spLocks noGrp="1"/>
          </p:cNvSpPr>
          <p:nvPr>
            <p:ph type="ftr" sz="quarter" idx="19"/>
          </p:nvPr>
        </p:nvSpPr>
        <p:spPr/>
        <p:txBody>
          <a:bodyPr/>
          <a:lstStyle/>
          <a:p>
            <a:r>
              <a:rPr lang="en-US" altLang="ja-JP"/>
              <a:t>© 2024 Shuhei Ohno</a:t>
            </a:r>
            <a:endParaRPr lang="en-US" altLang="ja-JP" dirty="0"/>
          </a:p>
        </p:txBody>
      </p:sp>
      <p:sp>
        <p:nvSpPr>
          <p:cNvPr id="7" name="テキスト ボックス 6">
            <a:extLst>
              <a:ext uri="{FF2B5EF4-FFF2-40B4-BE49-F238E27FC236}">
                <a16:creationId xmlns:a16="http://schemas.microsoft.com/office/drawing/2014/main" id="{8266AD9E-60B1-6EA5-437C-15C2466F2BC2}"/>
              </a:ext>
            </a:extLst>
          </p:cNvPr>
          <p:cNvSpPr txBox="1"/>
          <p:nvPr/>
        </p:nvSpPr>
        <p:spPr>
          <a:xfrm>
            <a:off x="5146158" y="4383109"/>
            <a:ext cx="3718205" cy="292388"/>
          </a:xfrm>
          <a:prstGeom prst="rect">
            <a:avLst/>
          </a:prstGeom>
          <a:noFill/>
        </p:spPr>
        <p:txBody>
          <a:bodyPr wrap="square">
            <a:spAutoFit/>
          </a:bodyPr>
          <a:lstStyle/>
          <a:p>
            <a:r>
              <a:rPr kumimoji="1" lang="ja-JP" altLang="en-US" sz="1300" dirty="0">
                <a:solidFill>
                  <a:schemeClr val="accent4"/>
                </a:solidFill>
                <a:latin typeface="+mn-lt"/>
              </a:rPr>
              <a:t>➡ 背景の色なども変えられるので試してみよう</a:t>
            </a:r>
            <a:endParaRPr lang="ja-JP" altLang="en-US" sz="1300" dirty="0"/>
          </a:p>
        </p:txBody>
      </p:sp>
    </p:spTree>
    <p:extLst>
      <p:ext uri="{BB962C8B-B14F-4D97-AF65-F5344CB8AC3E}">
        <p14:creationId xmlns:p14="http://schemas.microsoft.com/office/powerpoint/2010/main" val="8909029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FB65AB86-682D-53E3-4C82-803C7B82AD67}"/>
              </a:ext>
            </a:extLst>
          </p:cNvPr>
          <p:cNvSpPr>
            <a:spLocks noGrp="1"/>
          </p:cNvSpPr>
          <p:nvPr>
            <p:ph type="ftr" sz="quarter" idx="17"/>
          </p:nvPr>
        </p:nvSpPr>
        <p:spPr>
          <a:xfrm>
            <a:off x="7776000" y="4675500"/>
            <a:ext cx="1368000" cy="468000"/>
          </a:xfrm>
        </p:spPr>
        <p:txBody>
          <a:bodyPr/>
          <a:lstStyle/>
          <a:p>
            <a:r>
              <a:rPr lang="en-US" altLang="ja-JP"/>
              <a:t>© 2024 Shuhei Ohno</a:t>
            </a:r>
            <a:endParaRPr lang="en-US" altLang="ja-JP" dirty="0"/>
          </a:p>
        </p:txBody>
      </p:sp>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252351"/>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正確ではないが</a:t>
                </a:r>
                <a:r>
                  <a:rPr lang="en-US" altLang="ja-JP" dirty="0"/>
                  <a:t>, C-C</a:t>
                </a:r>
                <a:r>
                  <a:rPr lang="ja-JP" altLang="en-US" dirty="0"/>
                  <a:t>間の中央に節がないものを結合性軌道</a:t>
                </a:r>
                <a:r>
                  <a:rPr lang="en-US" altLang="ja-JP" dirty="0"/>
                  <a:t>, </a:t>
                </a:r>
                <a:r>
                  <a:rPr lang="ja-JP" altLang="en-US" dirty="0"/>
                  <a:t>節があるものを反結合性軌道と数えてよい</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252351"/>
              </a:xfrm>
              <a:blipFill>
                <a:blip r:embed="rId2"/>
                <a:stretch>
                  <a:fillRect r="-446" b="-375"/>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a:p>
            <a:pPr marL="92075" indent="-92075">
              <a:tabLst>
                <a:tab pos="92075" algn="l"/>
              </a:tabLst>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36396695"/>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1.3163</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1.1861</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25</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i="1" dirty="0"/>
              <a:t>L </a:t>
            </a:r>
            <a:r>
              <a:rPr kumimoji="1" lang="en-US" altLang="ja-JP" sz="1300" dirty="0"/>
              <a:t>-</a:t>
            </a:r>
            <a:r>
              <a:rPr kumimoji="1" lang="ja-JP" altLang="en-US" sz="1300" dirty="0"/>
              <a:t>メントールを作り</a:t>
            </a:r>
            <a:r>
              <a:rPr kumimoji="1" lang="en-US" altLang="ja-JP" sz="1300" dirty="0"/>
              <a:t>, </a:t>
            </a:r>
            <a:r>
              <a:rPr lang="en-US" altLang="ja-JP" dirty="0"/>
              <a:t>PM6</a:t>
            </a:r>
            <a:r>
              <a:rPr kumimoji="1" lang="ja-JP" altLang="en-US" sz="1300" dirty="0"/>
              <a:t>で構造</a:t>
            </a:r>
            <a:br>
              <a:rPr kumimoji="1" lang="en-US" altLang="ja-JP" sz="1300" dirty="0"/>
            </a:br>
            <a:r>
              <a:rPr kumimoji="1" lang="ja-JP" altLang="en-US" sz="1300" dirty="0"/>
              <a:t>最適化（</a:t>
            </a:r>
            <a:r>
              <a:rPr kumimoji="1" lang="en-US" altLang="ja-JP" sz="1300" dirty="0" err="1"/>
              <a:t>Opt+Freq</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endParaRPr lang="ja-JP" altLang="en-US" dirty="0"/>
          </a:p>
        </p:txBody>
      </p:sp>
      <p:pic>
        <p:nvPicPr>
          <p:cNvPr id="23" name="コンテンツ プレースホルダー 22">
            <a:extLst>
              <a:ext uri="{FF2B5EF4-FFF2-40B4-BE49-F238E27FC236}">
                <a16:creationId xmlns:a16="http://schemas.microsoft.com/office/drawing/2014/main" id="{C1E866D9-A80E-FDD9-3AB3-DBB6E7EA6205}"/>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26</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4"/>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3373" y="3030493"/>
            <a:ext cx="415274" cy="415274"/>
          </a:xfrm>
          <a:prstGeom prst="rect">
            <a:avLst/>
          </a:prstGeom>
        </p:spPr>
      </p:pic>
      <p:sp>
        <p:nvSpPr>
          <p:cNvPr id="6" name="フッター プレースホルダー 5">
            <a:extLst>
              <a:ext uri="{FF2B5EF4-FFF2-40B4-BE49-F238E27FC236}">
                <a16:creationId xmlns:a16="http://schemas.microsoft.com/office/drawing/2014/main" id="{66D8BE57-D508-07E5-AEB0-934FF7D6E40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69271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descr="グラフィカル ユーザー インターフェイス, テーブル&#10;&#10;中程度の精度で自動的に生成された説明">
            <a:extLst>
              <a:ext uri="{FF2B5EF4-FFF2-40B4-BE49-F238E27FC236}">
                <a16:creationId xmlns:a16="http://schemas.microsoft.com/office/drawing/2014/main" id="{2551E1A1-7DC4-1D07-7772-4FCA637FF976}"/>
              </a:ext>
            </a:extLst>
          </p:cNvPr>
          <p:cNvPicPr>
            <a:picLocks noGrp="1" noChangeAspect="1"/>
          </p:cNvPicPr>
          <p:nvPr>
            <p:ph idx="1"/>
          </p:nvPr>
        </p:nvPicPr>
        <p:blipFill>
          <a:blip r:embed="rId2"/>
          <a:stretch>
            <a:fillRect/>
          </a:stretch>
        </p:blipFill>
        <p:spPr>
          <a:xfrm>
            <a:off x="645740" y="842963"/>
            <a:ext cx="2380407"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pic>
        <p:nvPicPr>
          <p:cNvPr id="8" name="コンテンツ プレースホルダー 7">
            <a:extLst>
              <a:ext uri="{FF2B5EF4-FFF2-40B4-BE49-F238E27FC236}">
                <a16:creationId xmlns:a16="http://schemas.microsoft.com/office/drawing/2014/main" id="{260A4CDB-D22B-C712-6EDC-5AF3C5D10A9B}"/>
              </a:ext>
            </a:extLst>
          </p:cNvPr>
          <p:cNvPicPr>
            <a:picLocks noGrp="1" noChangeAspect="1"/>
          </p:cNvPicPr>
          <p:nvPr>
            <p:ph idx="14"/>
          </p:nvPr>
        </p:nvPicPr>
        <p:blipFill>
          <a:blip r:embed="rId3"/>
          <a:stretch>
            <a:fillRect/>
          </a:stretch>
        </p:blipFill>
        <p:spPr>
          <a:xfrm>
            <a:off x="3433335" y="842963"/>
            <a:ext cx="5012592" cy="3457575"/>
          </a:xfrm>
        </p:spPr>
      </p:pic>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27</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stCxn id="17" idx="0"/>
          </p:cNvCxnSpPr>
          <p:nvPr/>
        </p:nvCxnSpPr>
        <p:spPr>
          <a:xfrm flipH="1" flipV="1">
            <a:off x="2282757" y="3028545"/>
            <a:ext cx="612759"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フッター プレースホルダー 3">
            <a:extLst>
              <a:ext uri="{FF2B5EF4-FFF2-40B4-BE49-F238E27FC236}">
                <a16:creationId xmlns:a16="http://schemas.microsoft.com/office/drawing/2014/main" id="{32293B27-9D6F-7344-FD4D-5A883C058B2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115635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tretch>
            <a:fill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tretch>
            <a:fill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28</a:t>
            </a:fld>
            <a:endParaRPr kumimoji="1" lang="ja-JP" altLang="en-US" dirty="0"/>
          </a:p>
        </p:txBody>
      </p:sp>
      <p:sp>
        <p:nvSpPr>
          <p:cNvPr id="4" name="フッター プレースホルダー 3">
            <a:extLst>
              <a:ext uri="{FF2B5EF4-FFF2-40B4-BE49-F238E27FC236}">
                <a16:creationId xmlns:a16="http://schemas.microsoft.com/office/drawing/2014/main" id="{C2C121FA-5037-85DD-21FB-2F6A2D740762}"/>
              </a:ext>
            </a:extLst>
          </p:cNvPr>
          <p:cNvSpPr>
            <a:spLocks noGrp="1"/>
          </p:cNvSpPr>
          <p:nvPr>
            <p:ph type="ftr" sz="quarter" idx="16"/>
          </p:nvPr>
        </p:nvSpPr>
        <p:spPr/>
        <p:txBody>
          <a:bodyPr/>
          <a:lstStyle/>
          <a:p>
            <a:r>
              <a:rPr lang="en-US" altLang="ja-JP"/>
              <a:t>© 2024 Shuhei Ohno</a:t>
            </a:r>
            <a:endParaRPr lang="en-US" altLang="ja-JP"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430887"/>
          </a:xfrm>
          <a:prstGeom prst="rect">
            <a:avLst/>
          </a:prstGeom>
          <a:noFill/>
        </p:spPr>
        <p:txBody>
          <a:bodyPr wrap="square">
            <a:spAutoFit/>
          </a:bodyPr>
          <a:lstStyle/>
          <a:p>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から軸の向きや色合いなどの設定を変えることができる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769441"/>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をクリックすると振動の様子を可視化できる</a:t>
            </a:r>
            <a:r>
              <a:rPr kumimoji="1" lang="en-US" altLang="ja-JP" sz="1100" b="1" dirty="0">
                <a:solidFill>
                  <a:schemeClr val="accent4"/>
                </a:solidFill>
              </a:rPr>
              <a:t>. </a:t>
            </a:r>
            <a:r>
              <a:rPr kumimoji="1" lang="ja-JP" altLang="en-US" sz="1100" b="1" dirty="0">
                <a:solidFill>
                  <a:schemeClr val="accent4"/>
                </a:solidFill>
              </a:rPr>
              <a:t>右図のスペクトルをクリックしてピークを選択しよう</a:t>
            </a:r>
            <a:r>
              <a:rPr kumimoji="1" lang="en-US" altLang="ja-JP" sz="1100" b="1" dirty="0">
                <a:solidFill>
                  <a:schemeClr val="accent4"/>
                </a:solidFill>
              </a:rPr>
              <a:t>.</a:t>
            </a:r>
          </a:p>
        </p:txBody>
      </p:sp>
    </p:spTree>
    <p:extLst>
      <p:ext uri="{BB962C8B-B14F-4D97-AF65-F5344CB8AC3E}">
        <p14:creationId xmlns:p14="http://schemas.microsoft.com/office/powerpoint/2010/main" val="3549938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プログラム上部の表示は削除しないことを強制するため上記ライセンスを選択した</a:t>
            </a:r>
            <a:r>
              <a:rPr lang="en-US" altLang="ja-JP" dirty="0"/>
              <a:t>**. </a:t>
            </a:r>
            <a:r>
              <a:rPr lang="ja-JP" altLang="en-US" dirty="0"/>
              <a:t>なお</a:t>
            </a:r>
            <a:r>
              <a:rPr lang="en-US" altLang="ja-JP" dirty="0"/>
              <a:t>, </a:t>
            </a:r>
            <a:r>
              <a:rPr lang="ja-JP" altLang="en-US" dirty="0"/>
              <a:t>成果等への表示は不要である</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MIT</a:t>
            </a:r>
            <a:r>
              <a:rPr lang="ja-JP" altLang="en-US" dirty="0"/>
              <a:t>ライセンスの方が推奨されるが</a:t>
            </a:r>
            <a:r>
              <a:rPr lang="en-US" altLang="ja-JP" dirty="0"/>
              <a:t>, </a:t>
            </a:r>
            <a:r>
              <a:rPr lang="ja-JP" altLang="en-US" dirty="0"/>
              <a:t>ファイルごとにライセンスが異なると</a:t>
            </a:r>
            <a:endParaRPr lang="en-US" altLang="ja-JP" dirty="0"/>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
        <p:nvSpPr>
          <p:cNvPr id="24" name="フッター プレースホルダー 23">
            <a:extLst>
              <a:ext uri="{FF2B5EF4-FFF2-40B4-BE49-F238E27FC236}">
                <a16:creationId xmlns:a16="http://schemas.microsoft.com/office/drawing/2014/main" id="{EF7174EE-3357-5B32-0930-1D0CC476B735}"/>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47696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29</a:t>
            </a:fld>
            <a:endParaRPr kumimoji="1" lang="ja-JP" altLang="en-US" dirty="0"/>
          </a:p>
        </p:txBody>
      </p:sp>
      <p:sp>
        <p:nvSpPr>
          <p:cNvPr id="3" name="フッター プレースホルダー 2">
            <a:extLst>
              <a:ext uri="{FF2B5EF4-FFF2-40B4-BE49-F238E27FC236}">
                <a16:creationId xmlns:a16="http://schemas.microsoft.com/office/drawing/2014/main" id="{3A9E6715-5CA8-409E-5E8B-21F97E22EE36}"/>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23153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endParaRPr lang="ja-JP" altLang="en-US"/>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30</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3" name="フッター プレースホルダー 2">
            <a:extLst>
              <a:ext uri="{FF2B5EF4-FFF2-40B4-BE49-F238E27FC236}">
                <a16:creationId xmlns:a16="http://schemas.microsoft.com/office/drawing/2014/main" id="{905E0BE0-43BA-FDCF-A3D2-963A521E4D61}"/>
              </a:ext>
            </a:extLst>
          </p:cNvPr>
          <p:cNvSpPr>
            <a:spLocks noGrp="1"/>
          </p:cNvSpPr>
          <p:nvPr>
            <p:ph type="ftr" sz="quarter" idx="16"/>
          </p:nvPr>
        </p:nvSpPr>
        <p:spPr/>
        <p:txBody>
          <a:bodyPr/>
          <a:lstStyle/>
          <a:p>
            <a:r>
              <a:rPr lang="en-US" altLang="ja-JP"/>
              <a:t>© 2024 Shuhei Ohno</a:t>
            </a:r>
            <a:endParaRPr lang="en-US" altLang="ja-JP" dirty="0"/>
          </a:p>
        </p:txBody>
      </p:sp>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descr="テーブル&#10;&#10;自動的に生成された説明">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tretch>
            <a:fill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6E94C8A0-9BD6-AE80-E283-23DEA9C6752C}"/>
              </a:ext>
            </a:extLst>
          </p:cNvPr>
          <p:cNvPicPr>
            <a:picLocks noGrp="1" noChangeAspect="1"/>
          </p:cNvPicPr>
          <p:nvPr>
            <p:ph idx="14"/>
          </p:nvPr>
        </p:nvPicPr>
        <p:blipFill>
          <a:blip r:embed="rId3"/>
          <a:stretch>
            <a:fillRect/>
          </a:stretch>
        </p:blipFill>
        <p:spPr>
          <a:xfrm>
            <a:off x="3430101" y="842963"/>
            <a:ext cx="5019060" cy="3457575"/>
          </a:xfrm>
        </p:spPr>
      </p:pic>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31</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2236708" y="3012130"/>
            <a:ext cx="727457" cy="137580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フッター プレースホルダー 4">
            <a:extLst>
              <a:ext uri="{FF2B5EF4-FFF2-40B4-BE49-F238E27FC236}">
                <a16:creationId xmlns:a16="http://schemas.microsoft.com/office/drawing/2014/main" id="{451315FE-6BEA-01CB-CB65-445C9D3E136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6929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ッター プレースホルダー 6">
            <a:extLst>
              <a:ext uri="{FF2B5EF4-FFF2-40B4-BE49-F238E27FC236}">
                <a16:creationId xmlns:a16="http://schemas.microsoft.com/office/drawing/2014/main" id="{B1722973-4395-1521-8FCD-5B3921ABCB5F}"/>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）を用いて説明した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32</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3. 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2" name="フッター プレースホルダー 1">
            <a:extLst>
              <a:ext uri="{FF2B5EF4-FFF2-40B4-BE49-F238E27FC236}">
                <a16:creationId xmlns:a16="http://schemas.microsoft.com/office/drawing/2014/main" id="{9882D0F2-6513-6C02-E8CC-D1A20E0C5263}"/>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𝑝</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a:t>
                </a:r>
                <a14:m>
                  <m:oMath xmlns:m="http://schemas.openxmlformats.org/officeDocument/2006/math">
                    <m:sSup>
                      <m:sSupPr>
                        <m:ctrlPr>
                          <a:rPr lang="en-US" altLang="ja-JP" i="1" dirty="0">
                            <a:latin typeface="Cambria Math" panose="02040503050406030204" pitchFamily="18" charset="0"/>
                          </a:rPr>
                        </m:ctrlPr>
                      </m:sSupPr>
                      <m:e>
                        <m:r>
                          <a:rPr lang="en-US" altLang="ja-JP" i="1" dirty="0">
                            <a:latin typeface="Cambria Math" panose="02040503050406030204" pitchFamily="18" charset="0"/>
                          </a:rPr>
                          <m:t>𝑝</m:t>
                        </m:r>
                      </m:e>
                      <m:sup>
                        <m:r>
                          <a:rPr lang="en-US" altLang="ja-JP" b="0" i="1" dirty="0" smtClean="0">
                            <a:latin typeface="Cambria Math" panose="02040503050406030204" pitchFamily="18" charset="0"/>
                          </a:rPr>
                          <m:t>4</m:t>
                        </m:r>
                      </m:sup>
                    </m:sSup>
                  </m:oMath>
                </a14:m>
                <a:r>
                  <a:rPr lang="ja-JP" altLang="en-US" dirty="0"/>
                  <a:t>の項を摂動的に取り入れることがある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34</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35</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フッター プレースホルダー 8">
            <a:extLst>
              <a:ext uri="{FF2B5EF4-FFF2-40B4-BE49-F238E27FC236}">
                <a16:creationId xmlns:a16="http://schemas.microsoft.com/office/drawing/2014/main" id="{78671429-208E-C2FC-2AB6-DD857AFB8BC3}"/>
              </a:ext>
            </a:extLst>
          </p:cNvPr>
          <p:cNvSpPr>
            <a:spLocks noGrp="1"/>
          </p:cNvSpPr>
          <p:nvPr>
            <p:ph type="ftr" sz="quarter" idx="17"/>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8C1635F6-5DBA-1354-1FF6-C60DE1EBD5CC}"/>
              </a:ext>
            </a:extLst>
          </p:cNvPr>
          <p:cNvSpPr>
            <a:spLocks noGrp="1"/>
          </p:cNvSpPr>
          <p:nvPr>
            <p:ph type="ftr" sz="quarter" idx="15"/>
          </p:nvPr>
        </p:nvSpPr>
        <p:spPr>
          <a:xfrm>
            <a:off x="7776000" y="4675500"/>
            <a:ext cx="1368000" cy="468000"/>
          </a:xfrm>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36</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37</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CC066EED-E8AA-52C8-8256-C546D497B58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77427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https://www.basissetexchange.org/</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8"/>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38</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p:sp>
        <p:nvSpPr>
          <p:cNvPr id="3" name="フッター プレースホルダー 2">
            <a:extLst>
              <a:ext uri="{FF2B5EF4-FFF2-40B4-BE49-F238E27FC236}">
                <a16:creationId xmlns:a16="http://schemas.microsoft.com/office/drawing/2014/main" id="{508D5507-C623-F8DD-7BB3-2911DDAD27E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50D76FBD-7618-4532-B676-2DCBFCDAAFB0}"/>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1D7F6D54-8636-4E05-8159-52A4A9779CD9}"/>
              </a:ext>
            </a:extLst>
          </p:cNvPr>
          <p:cNvGraphicFramePr>
            <a:graphicFrameLocks noGrp="1"/>
          </p:cNvGraphicFramePr>
          <p:nvPr>
            <p:ph idx="1"/>
            <p:extLst>
              <p:ext uri="{D42A27DB-BD31-4B8C-83A1-F6EECF244321}">
                <p14:modId xmlns:p14="http://schemas.microsoft.com/office/powerpoint/2010/main" val="3847862734"/>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Link1,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Scan</a:t>
                      </a:r>
                      <a:r>
                        <a:rPr lang="ja-JP" altLang="en-US" sz="900" dirty="0"/>
                        <a:t>オプション</a:t>
                      </a:r>
                      <a:r>
                        <a:rPr lang="en-US" altLang="ja-JP" sz="900" dirty="0"/>
                        <a:t>, </a:t>
                      </a:r>
                      <a:r>
                        <a:rPr lang="ja-JP" altLang="en-US" sz="900" dirty="0"/>
                        <a:t>構造最適化</a:t>
                      </a:r>
                      <a:r>
                        <a:rPr lang="en-US" altLang="ja-JP" sz="900" dirty="0"/>
                        <a:t>, Z-matrix, 10</a:t>
                      </a:r>
                      <a:r>
                        <a:rPr lang="ja-JP" altLang="en-US" sz="900" dirty="0"/>
                        <a:t>電子系</a:t>
                      </a:r>
                      <a:r>
                        <a:rPr lang="en-US" altLang="ja-JP" sz="900" dirty="0"/>
                        <a:t>, </a:t>
                      </a:r>
                      <a:r>
                        <a:rPr lang="ja-JP" altLang="en-US" sz="900" dirty="0"/>
                        <a:t>構造異性体</a:t>
                      </a:r>
                      <a:r>
                        <a:rPr lang="en-US" altLang="ja-JP" sz="900" dirty="0"/>
                        <a:t>, </a:t>
                      </a:r>
                      <a:r>
                        <a:rPr lang="ja-JP" altLang="en-US" sz="900" dirty="0"/>
                        <a:t>一部だけの最適化</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26DFE2F2-536A-4289-9212-7CC94173116F}"/>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
        <p:nvSpPr>
          <p:cNvPr id="17" name="フッター プレースホルダー 16">
            <a:extLst>
              <a:ext uri="{FF2B5EF4-FFF2-40B4-BE49-F238E27FC236}">
                <a16:creationId xmlns:a16="http://schemas.microsoft.com/office/drawing/2014/main" id="{CBB27631-A13E-6B59-206B-3F6390F6389F}"/>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3766264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36C7E3AD-E45B-197F-B58D-FBEBE0EF1F63}"/>
              </a:ext>
            </a:extLst>
          </p:cNvPr>
          <p:cNvSpPr>
            <a:spLocks noGrp="1"/>
          </p:cNvSpPr>
          <p:nvPr>
            <p:ph type="ftr" sz="quarter" idx="16"/>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860A67DB-6150-7AEC-AFEE-28FA7FBFF1DC}"/>
              </a:ext>
            </a:extLst>
          </p:cNvPr>
          <p:cNvSpPr>
            <a:spLocks noGrp="1"/>
          </p:cNvSpPr>
          <p:nvPr>
            <p:ph type="title"/>
          </p:nvPr>
        </p:nvSpPr>
        <p:spPr/>
        <p:txBody>
          <a:bodyPr/>
          <a:lstStyle/>
          <a:p>
            <a:r>
              <a:rPr kumimoji="1" lang="ja-JP" altLang="en-US" dirty="0"/>
              <a:t>軌道指数はどこに書いてあるか？</a:t>
            </a:r>
          </a:p>
        </p:txBody>
      </p:sp>
      <p:sp>
        <p:nvSpPr>
          <p:cNvPr id="4" name="コンテンツ プレースホルダー 3">
            <a:extLst>
              <a:ext uri="{FF2B5EF4-FFF2-40B4-BE49-F238E27FC236}">
                <a16:creationId xmlns:a16="http://schemas.microsoft.com/office/drawing/2014/main" id="{1B89A1AD-0B49-0595-45CE-A72C50DD0DD0}"/>
              </a:ext>
            </a:extLst>
          </p:cNvPr>
          <p:cNvSpPr>
            <a:spLocks noGrp="1"/>
          </p:cNvSpPr>
          <p:nvPr>
            <p:ph idx="1"/>
          </p:nvPr>
        </p:nvSpPr>
        <p:spPr>
          <a:xfrm>
            <a:off x="468000" y="843750"/>
            <a:ext cx="4104000" cy="1930387"/>
          </a:xfrm>
        </p:spPr>
        <p:txBody>
          <a:bodyPr/>
          <a:lstStyle/>
          <a:p>
            <a:r>
              <a:rPr lang="en-US" altLang="ja-JP" dirty="0"/>
              <a:t>e</a:t>
            </a:r>
            <a:r>
              <a:rPr kumimoji="1" lang="en-US" altLang="ja-JP" dirty="0"/>
              <a:t>xamples/</a:t>
            </a:r>
            <a:r>
              <a:rPr kumimoji="1" lang="en-US" altLang="ja-JP" dirty="0" err="1"/>
              <a:t>fchk</a:t>
            </a:r>
            <a:r>
              <a:rPr kumimoji="1" lang="en-US" altLang="ja-JP" dirty="0"/>
              <a:t>/STO-3G.gjf</a:t>
            </a:r>
            <a:r>
              <a:rPr kumimoji="1" lang="ja-JP" altLang="en-US" dirty="0"/>
              <a:t>を実行する</a:t>
            </a:r>
            <a:r>
              <a:rPr kumimoji="1" lang="en-US" altLang="ja-JP" dirty="0"/>
              <a:t>. </a:t>
            </a:r>
          </a:p>
          <a:p>
            <a:r>
              <a:rPr kumimoji="1" lang="en-US" altLang="ja-JP" dirty="0"/>
              <a:t>Gaussian</a:t>
            </a:r>
            <a:r>
              <a:rPr kumimoji="1" lang="ja-JP" altLang="en-US" dirty="0"/>
              <a:t>を起動し</a:t>
            </a:r>
            <a:r>
              <a:rPr kumimoji="1" lang="en-US" altLang="ja-JP" dirty="0"/>
              <a:t>, Utilities&gt;</a:t>
            </a:r>
            <a:r>
              <a:rPr kumimoji="1" lang="en-US" altLang="ja-JP" dirty="0" err="1"/>
              <a:t>FormChk</a:t>
            </a:r>
            <a:r>
              <a:rPr kumimoji="1" lang="ja-JP" altLang="en-US" dirty="0"/>
              <a:t>をクリックして計算結果の</a:t>
            </a:r>
            <a:r>
              <a:rPr kumimoji="1" lang="en-US" altLang="ja-JP" dirty="0" err="1"/>
              <a:t>chk</a:t>
            </a:r>
            <a:r>
              <a:rPr kumimoji="1" lang="ja-JP" altLang="en-US" dirty="0"/>
              <a:t>ファイルを選択すれば</a:t>
            </a:r>
            <a:r>
              <a:rPr kumimoji="1" lang="en-US" altLang="ja-JP" dirty="0"/>
              <a:t>, </a:t>
            </a:r>
            <a:r>
              <a:rPr kumimoji="1" lang="en-US" altLang="ja-JP" dirty="0" err="1"/>
              <a:t>fch</a:t>
            </a:r>
            <a:r>
              <a:rPr kumimoji="1" lang="ja-JP" altLang="en-US" dirty="0"/>
              <a:t>ファイルが生成される</a:t>
            </a:r>
            <a:r>
              <a:rPr kumimoji="1" lang="en-US" altLang="ja-JP" dirty="0"/>
              <a:t>.</a:t>
            </a:r>
          </a:p>
          <a:p>
            <a:r>
              <a:rPr kumimoji="1" lang="en-US" altLang="ja-JP" dirty="0" err="1"/>
              <a:t>fch</a:t>
            </a:r>
            <a:r>
              <a:rPr kumimoji="1" lang="ja-JP" altLang="en-US" dirty="0"/>
              <a:t>または</a:t>
            </a:r>
            <a:r>
              <a:rPr kumimoji="1" lang="en-US" altLang="ja-JP" dirty="0" err="1"/>
              <a:t>fchk</a:t>
            </a:r>
            <a:r>
              <a:rPr kumimoji="1" lang="ja-JP" altLang="en-US" dirty="0"/>
              <a:t>ファイルは人間にも読めるので開いてみよう</a:t>
            </a:r>
            <a:r>
              <a:rPr kumimoji="1" lang="en-US" altLang="ja-JP" dirty="0"/>
              <a:t>. </a:t>
            </a:r>
            <a:r>
              <a:rPr kumimoji="1" lang="ja-JP" altLang="en-US" dirty="0"/>
              <a:t>別の</a:t>
            </a:r>
            <a:r>
              <a:rPr lang="ja-JP" altLang="en-US" dirty="0"/>
              <a:t>指数がかかっているので先ほどの値とは一致しないが</a:t>
            </a:r>
            <a:r>
              <a:rPr lang="en-US" altLang="ja-JP" dirty="0"/>
              <a:t>, </a:t>
            </a:r>
            <a:r>
              <a:rPr lang="ja-JP" altLang="en-US" dirty="0"/>
              <a:t>係数は一致するはずである</a:t>
            </a:r>
            <a:r>
              <a:rPr lang="en-US" altLang="ja-JP" dirty="0"/>
              <a:t>.</a:t>
            </a:r>
            <a:endParaRPr kumimoji="1" lang="ja-JP" altLang="en-US" dirty="0"/>
          </a:p>
        </p:txBody>
      </p:sp>
      <p:sp>
        <p:nvSpPr>
          <p:cNvPr id="5" name="テキスト プレースホルダー 4">
            <a:extLst>
              <a:ext uri="{FF2B5EF4-FFF2-40B4-BE49-F238E27FC236}">
                <a16:creationId xmlns:a16="http://schemas.microsoft.com/office/drawing/2014/main" id="{01CC87B2-6618-A8CE-317E-4415E8AA71D9}"/>
              </a:ext>
            </a:extLst>
          </p:cNvPr>
          <p:cNvSpPr>
            <a:spLocks noGrp="1"/>
          </p:cNvSpPr>
          <p:nvPr>
            <p:ph type="body" sz="quarter" idx="13"/>
          </p:nvPr>
        </p:nvSpPr>
        <p:spPr/>
        <p:txBody>
          <a:bodyPr/>
          <a:lstStyle/>
          <a:p>
            <a:endParaRPr kumimoji="1" lang="ja-JP" altLang="en-US"/>
          </a:p>
        </p:txBody>
      </p:sp>
      <p:pic>
        <p:nvPicPr>
          <p:cNvPr id="9" name="コンテンツ プレースホルダー 8">
            <a:extLst>
              <a:ext uri="{FF2B5EF4-FFF2-40B4-BE49-F238E27FC236}">
                <a16:creationId xmlns:a16="http://schemas.microsoft.com/office/drawing/2014/main" id="{FBBD8F34-BC98-141B-045B-4B56C9FD2A47}"/>
              </a:ext>
            </a:extLst>
          </p:cNvPr>
          <p:cNvPicPr>
            <a:picLocks noGrp="1" noChangeAspect="1"/>
          </p:cNvPicPr>
          <p:nvPr>
            <p:ph idx="14"/>
          </p:nvPr>
        </p:nvPicPr>
        <p:blipFill>
          <a:blip r:embed="rId2"/>
          <a:stretch>
            <a:fillRect/>
          </a:stretch>
        </p:blipFill>
        <p:spPr>
          <a:xfrm>
            <a:off x="4572000" y="939453"/>
            <a:ext cx="4103688" cy="3264595"/>
          </a:xfrm>
        </p:spPr>
      </p:pic>
      <p:sp>
        <p:nvSpPr>
          <p:cNvPr id="7" name="スライド番号プレースホルダー 6">
            <a:extLst>
              <a:ext uri="{FF2B5EF4-FFF2-40B4-BE49-F238E27FC236}">
                <a16:creationId xmlns:a16="http://schemas.microsoft.com/office/drawing/2014/main" id="{AC2BF3D8-069E-FAAC-BE1C-DCE6E6810AAE}"/>
              </a:ext>
            </a:extLst>
          </p:cNvPr>
          <p:cNvSpPr>
            <a:spLocks noGrp="1"/>
          </p:cNvSpPr>
          <p:nvPr>
            <p:ph type="sldNum" sz="quarter" idx="15"/>
          </p:nvPr>
        </p:nvSpPr>
        <p:spPr/>
        <p:txBody>
          <a:bodyPr/>
          <a:lstStyle/>
          <a:p>
            <a:fld id="{44CC7441-4F6D-4D99-AEAC-28C0433C7008}" type="slidenum">
              <a:rPr kumimoji="1" lang="ja-JP" altLang="en-US" smtClean="0"/>
              <a:pPr/>
              <a:t>39</a:t>
            </a:fld>
            <a:endParaRPr kumimoji="1" lang="ja-JP" altLang="en-US" dirty="0"/>
          </a:p>
        </p:txBody>
      </p:sp>
      <p:pic>
        <p:nvPicPr>
          <p:cNvPr id="10" name="グラフィックス 9" descr="カーソル 単色塗りつぶし">
            <a:extLst>
              <a:ext uri="{FF2B5EF4-FFF2-40B4-BE49-F238E27FC236}">
                <a16:creationId xmlns:a16="http://schemas.microsoft.com/office/drawing/2014/main" id="{8D688C31-F951-1FEE-FA6C-841DBA659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0635" y="2028560"/>
            <a:ext cx="415274" cy="415274"/>
          </a:xfrm>
          <a:prstGeom prst="rect">
            <a:avLst/>
          </a:prstGeom>
        </p:spPr>
      </p:pic>
      <p:graphicFrame>
        <p:nvGraphicFramePr>
          <p:cNvPr id="11" name="表 9">
            <a:extLst>
              <a:ext uri="{FF2B5EF4-FFF2-40B4-BE49-F238E27FC236}">
                <a16:creationId xmlns:a16="http://schemas.microsoft.com/office/drawing/2014/main" id="{4B641B33-1144-89DB-9C0C-EA88669CC9CC}"/>
              </a:ext>
            </a:extLst>
          </p:cNvPr>
          <p:cNvGraphicFramePr>
            <a:graphicFrameLocks/>
          </p:cNvGraphicFramePr>
          <p:nvPr>
            <p:extLst>
              <p:ext uri="{D42A27DB-BD31-4B8C-83A1-F6EECF244321}">
                <p14:modId xmlns:p14="http://schemas.microsoft.com/office/powerpoint/2010/main" val="4108246151"/>
              </p:ext>
            </p:extLst>
          </p:nvPr>
        </p:nvGraphicFramePr>
        <p:xfrm>
          <a:off x="468000" y="2763900"/>
          <a:ext cx="4032000" cy="1911600"/>
        </p:xfrm>
        <a:graphic>
          <a:graphicData uri="http://schemas.openxmlformats.org/drawingml/2006/table">
            <a:tbl>
              <a:tblPr firstRow="1" bandRow="1">
                <a:tableStyleId>{2D5ABB26-0587-4C30-8999-92F81FD0307C}</a:tableStyleId>
              </a:tblPr>
              <a:tblGrid>
                <a:gridCol w="4032000">
                  <a:extLst>
                    <a:ext uri="{9D8B030D-6E8A-4147-A177-3AD203B41FA5}">
                      <a16:colId xmlns:a16="http://schemas.microsoft.com/office/drawing/2014/main" val="839188252"/>
                    </a:ext>
                  </a:extLst>
                </a:gridCol>
              </a:tblGrid>
              <a:tr h="360000">
                <a:tc>
                  <a:txBody>
                    <a:bodyPr/>
                    <a:lstStyle/>
                    <a:p>
                      <a:r>
                        <a:rPr kumimoji="1" lang="en-US" altLang="ja-JP" sz="1400" dirty="0"/>
                        <a:t>examples/</a:t>
                      </a:r>
                      <a:r>
                        <a:rPr kumimoji="1" lang="en-US" altLang="ja-JP" sz="1400" dirty="0" err="1"/>
                        <a:t>fchk</a:t>
                      </a:r>
                      <a:r>
                        <a:rPr kumimoji="1" lang="en-US" altLang="ja-JP" sz="1400" dirty="0"/>
                        <a:t>/STO-3G.fchk</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rPr>
                        <a:t>Primitive exponents                        R   N=           6</a:t>
                      </a:r>
                    </a:p>
                    <a:p>
                      <a:r>
                        <a:rPr kumimoji="1" lang="pt-BR" altLang="ja-JP" sz="1000" dirty="0">
                          <a:solidFill>
                            <a:srgbClr val="D4D4D4"/>
                          </a:solidFill>
                        </a:rPr>
                        <a:t>  3.42525091E+00  6.23913730E-01  1.68855404E-01</a:t>
                      </a:r>
                      <a:br>
                        <a:rPr kumimoji="1" lang="pt-BR" altLang="ja-JP" sz="1000" dirty="0">
                          <a:solidFill>
                            <a:srgbClr val="D4D4D4"/>
                          </a:solidFill>
                        </a:rPr>
                      </a:br>
                      <a:r>
                        <a:rPr kumimoji="1" lang="pt-BR" altLang="ja-JP" sz="1000" dirty="0">
                          <a:solidFill>
                            <a:srgbClr val="D4D4D4"/>
                          </a:solidFill>
                        </a:rPr>
                        <a:t>  3.42525091E+00  6.23913730E-01  1.68855404E-01</a:t>
                      </a:r>
                    </a:p>
                    <a:p>
                      <a:r>
                        <a:rPr kumimoji="1" lang="pt-BR" altLang="ja-JP" sz="1000" dirty="0">
                          <a:solidFill>
                            <a:srgbClr val="D4D4D4"/>
                          </a:solidFill>
                        </a:rPr>
                        <a:t>Contraction coefficients                   R   N=           6</a:t>
                      </a:r>
                    </a:p>
                    <a:p>
                      <a:r>
                        <a:rPr kumimoji="1" lang="pt-BR" altLang="ja-JP" sz="1000" dirty="0">
                          <a:solidFill>
                            <a:srgbClr val="D4D4D4"/>
                          </a:solidFill>
                        </a:rPr>
                        <a:t>  1.54328967E-01  5.35328142E-01  4.44634542E-01</a:t>
                      </a:r>
                      <a:br>
                        <a:rPr kumimoji="1" lang="pt-BR" altLang="ja-JP" sz="1000" dirty="0">
                          <a:solidFill>
                            <a:srgbClr val="D4D4D4"/>
                          </a:solidFill>
                        </a:rPr>
                      </a:br>
                      <a:r>
                        <a:rPr kumimoji="1" lang="pt-BR" altLang="ja-JP" sz="1000" dirty="0">
                          <a:solidFill>
                            <a:srgbClr val="D4D4D4"/>
                          </a:solidFill>
                        </a:rPr>
                        <a:t>  1.54328967E-01  5.35328142E-01  4.44634542E-01</a:t>
                      </a:r>
                    </a:p>
                    <a:p>
                      <a:r>
                        <a:rPr kumimoji="1" lang="pt-BR" altLang="ja-JP" sz="1000" dirty="0">
                          <a:solidFill>
                            <a:srgbClr val="D4D4D4"/>
                          </a:solidFill>
                        </a:rPr>
                        <a:t>Coordinates of each shell                  R   N=           6</a:t>
                      </a:r>
                    </a:p>
                    <a:p>
                      <a:r>
                        <a:rPr kumimoji="1" lang="pt-BR" altLang="ja-JP" sz="1000" dirty="0">
                          <a:solidFill>
                            <a:srgbClr val="D4D4D4"/>
                          </a:solidFill>
                        </a:rPr>
                        <a:t>  0.00000000E+00  0.00000000E+00  7.00000000E-01</a:t>
                      </a:r>
                      <a:br>
                        <a:rPr kumimoji="1" lang="pt-BR" altLang="ja-JP" sz="1000" dirty="0">
                          <a:solidFill>
                            <a:srgbClr val="D4D4D4"/>
                          </a:solidFill>
                        </a:rPr>
                      </a:br>
                      <a:r>
                        <a:rPr kumimoji="1" lang="pt-BR" altLang="ja-JP" sz="1000" dirty="0">
                          <a:solidFill>
                            <a:srgbClr val="D4D4D4"/>
                          </a:solidFill>
                        </a:rPr>
                        <a:t>  8.57252759E-17  0.00000000E+00 -7.00000000E-01</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1070387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511549198"/>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0" name="正方形/長方形 9" hidden="1">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6" name="フッター プレースホルダー 5">
            <a:extLst>
              <a:ext uri="{FF2B5EF4-FFF2-40B4-BE49-F238E27FC236}">
                <a16:creationId xmlns:a16="http://schemas.microsoft.com/office/drawing/2014/main" id="{5A5D99DF-AEB3-5224-E996-4CE220D3BE74}"/>
              </a:ext>
            </a:extLst>
          </p:cNvPr>
          <p:cNvSpPr>
            <a:spLocks noGrp="1"/>
          </p:cNvSpPr>
          <p:nvPr>
            <p:ph type="ftr" sz="quarter" idx="16"/>
          </p:nvPr>
        </p:nvSpPr>
        <p:spPr/>
        <p:txBody>
          <a:bodyPr/>
          <a:lstStyle/>
          <a:p>
            <a:r>
              <a:rPr lang="en-US" altLang="ja-JP"/>
              <a:t>© 2024 Shuhei Ohno</a:t>
            </a:r>
            <a:endParaRPr lang="en-US" altLang="ja-JP" dirty="0"/>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D5B23E36-FC04-9CF0-EEAC-62BE2B650852}"/>
              </a:ext>
            </a:extLst>
          </p:cNvPr>
          <p:cNvSpPr>
            <a:spLocks noGrp="1"/>
          </p:cNvSpPr>
          <p:nvPr>
            <p:ph type="ftr" sz="quarter" idx="15"/>
          </p:nvPr>
        </p:nvSpPr>
        <p:spPr/>
        <p:txBody>
          <a:bodyPr/>
          <a:lstStyle/>
          <a:p>
            <a:r>
              <a:rPr lang="en-US" altLang="ja-JP"/>
              <a:t>© 2024 Shuhei Ohno</a:t>
            </a:r>
            <a:endParaRPr lang="en-US" altLang="ja-JP" dirty="0"/>
          </a:p>
        </p:txBody>
      </p:sp>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lang="en-US" altLang="ja-JP" dirty="0"/>
              <a:t>e</a:t>
            </a:r>
            <a:r>
              <a:rPr kumimoji="1" lang="en-US" altLang="ja-JP" dirty="0"/>
              <a:t>xamples/</a:t>
            </a:r>
            <a:r>
              <a:rPr kumimoji="1" lang="en-US" altLang="ja-JP" dirty="0" err="1"/>
              <a:t>fchk</a:t>
            </a:r>
            <a:r>
              <a:rPr kumimoji="1" lang="ja-JP" altLang="en-US" dirty="0"/>
              <a:t>内のインプットを計算しなさい</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ja-JP" altLang="en-US" dirty="0"/>
              <a:t>次の基底関数では</a:t>
            </a:r>
            <a:r>
              <a:rPr kumimoji="1" lang="en-US" altLang="ja-JP" dirty="0"/>
              <a:t>, </a:t>
            </a:r>
            <a:r>
              <a:rPr kumimoji="1" lang="ja-JP" altLang="en-US" dirty="0"/>
              <a:t>それぞれ原始</a:t>
            </a:r>
            <a:r>
              <a:rPr kumimoji="1" lang="en-US" altLang="ja-JP" dirty="0"/>
              <a:t>Gauss</a:t>
            </a:r>
            <a:r>
              <a:rPr kumimoji="1" lang="ja-JP" altLang="en-US" dirty="0"/>
              <a:t>関数と短縮</a:t>
            </a:r>
            <a:r>
              <a:rPr kumimoji="1" lang="en-US" altLang="ja-JP" dirty="0"/>
              <a:t>Gauss</a:t>
            </a:r>
            <a:r>
              <a:rPr kumimoji="1" lang="ja-JP" altLang="en-US" dirty="0"/>
              <a:t>関数の数が次のような値になっている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41</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552071752"/>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970026295"/>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tx1"/>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17" name="正方形/長方形 16" hidden="1">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5" name="フッター プレースホルダー 4">
            <a:extLst>
              <a:ext uri="{FF2B5EF4-FFF2-40B4-BE49-F238E27FC236}">
                <a16:creationId xmlns:a16="http://schemas.microsoft.com/office/drawing/2014/main" id="{6F568A3E-0893-5971-9E36-C43CA4B0E7F4}"/>
              </a:ext>
            </a:extLst>
          </p:cNvPr>
          <p:cNvSpPr>
            <a:spLocks noGrp="1"/>
          </p:cNvSpPr>
          <p:nvPr>
            <p:ph type="ftr" sz="quarter" idx="16"/>
          </p:nvPr>
        </p:nvSpPr>
        <p:spPr/>
        <p:txBody>
          <a:bodyPr/>
          <a:lstStyle/>
          <a:p>
            <a:r>
              <a:rPr lang="en-US" altLang="ja-JP"/>
              <a:t>© 2024 Shuhei Ohno</a:t>
            </a:r>
            <a:endParaRPr lang="en-US" altLang="ja-JP" dirty="0"/>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ja-JP" altLang="en-US"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2739893294"/>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43</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a:rPr lang="en-US" altLang="ja-JP" sz="1100" i="1">
                            <a:latin typeface="Cambria Math" panose="02040503050406030204" pitchFamily="18" charset="0"/>
                          </a:rPr>
                          <m:t>𝑢</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
        <p:nvSpPr>
          <p:cNvPr id="4" name="フッター プレースホルダー 3">
            <a:extLst>
              <a:ext uri="{FF2B5EF4-FFF2-40B4-BE49-F238E27FC236}">
                <a16:creationId xmlns:a16="http://schemas.microsoft.com/office/drawing/2014/main" id="{7E813870-C180-FAD6-0D8B-98B681932AB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52746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4104000" cy="575593"/>
          </a:xfrm>
        </p:spPr>
        <p:txBody>
          <a:bodyPr/>
          <a:lstStyle/>
          <a:p>
            <a:r>
              <a:rPr kumimoji="1" lang="en-US" altLang="ja-JP" b="1" dirty="0"/>
              <a:t>CISD/</a:t>
            </a:r>
            <a:r>
              <a:rPr kumimoji="1" lang="en-US" altLang="ja-JP" b="1" dirty="0" err="1"/>
              <a:t>STO</a:t>
            </a:r>
            <a:r>
              <a:rPr kumimoji="1" lang="en-US" altLang="ja-JP" b="1" dirty="0"/>
              <a:t>-3</a:t>
            </a:r>
            <a:r>
              <a:rPr kumimoji="1" lang="ja-JP" altLang="en-US" b="1" dirty="0"/>
              <a:t>Ｇが</a:t>
            </a:r>
            <a:r>
              <a:rPr kumimoji="1" lang="en-US" altLang="ja-JP" b="1" dirty="0"/>
              <a:t>HF/aug-cc-pV6Z</a:t>
            </a:r>
            <a:r>
              <a:rPr kumimoji="1" lang="ja-JP" altLang="en-US" b="1" dirty="0"/>
              <a:t>に勝ってしまう</a:t>
            </a:r>
            <a:r>
              <a:rPr kumimoji="1" lang="en-US" altLang="ja-JP" b="1" dirty="0"/>
              <a:t>.</a:t>
            </a:r>
            <a:br>
              <a:rPr lang="en-US" altLang="ja-JP" b="1" dirty="0"/>
            </a:br>
            <a:r>
              <a:rPr lang="en-US" altLang="ja-JP" b="1" dirty="0"/>
              <a:t>HF</a:t>
            </a:r>
            <a:r>
              <a:rPr lang="ja-JP" altLang="en-US" b="1" dirty="0"/>
              <a:t>で基底関数をリッチにすれば良いわけではない</a:t>
            </a:r>
            <a:r>
              <a:rPr lang="en-US" altLang="ja-JP" b="1" dirty="0"/>
              <a:t>.</a:t>
            </a:r>
            <a:endParaRPr kumimoji="1" lang="ja-JP" altLang="en-US" b="1"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889697540"/>
              </p:ext>
            </p:extLst>
          </p:nvPr>
        </p:nvGraphicFramePr>
        <p:xfrm>
          <a:off x="4572000" y="555750"/>
          <a:ext cx="4104000" cy="4068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CISD</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311G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3df3pd</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lnSpc>
                          <a:spcPts val="1200"/>
                        </a:lnSpc>
                      </a:pP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44</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7152968" y="1053500"/>
            <a:ext cx="604684" cy="3068674"/>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817676191"/>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solidFill>
                            <a:schemeClr val="accent4"/>
                          </a:solidFill>
                        </a:rPr>
                        <a:t>CISD</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フッター プレースホルダー 4">
            <a:extLst>
              <a:ext uri="{FF2B5EF4-FFF2-40B4-BE49-F238E27FC236}">
                <a16:creationId xmlns:a16="http://schemas.microsoft.com/office/drawing/2014/main" id="{A5A7EDF3-B58F-F6BD-7224-C42FC21A09F7}"/>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037659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4. </a:t>
            </a:r>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46</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sp>
        <p:nvSpPr>
          <p:cNvPr id="5" name="フッター プレースホルダー 4">
            <a:extLst>
              <a:ext uri="{FF2B5EF4-FFF2-40B4-BE49-F238E27FC236}">
                <a16:creationId xmlns:a16="http://schemas.microsoft.com/office/drawing/2014/main" id="{46086E49-F54F-FBBD-C459-3296CAF3CD74}"/>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964483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ja-JP" altLang="en-US" dirty="0"/>
              <a:t>水素原子では</a:t>
            </a:r>
            <a:r>
              <a:rPr lang="en-US" altLang="ja-JP" dirty="0"/>
              <a:t>HF</a:t>
            </a:r>
            <a:r>
              <a:rPr lang="ja-JP" altLang="en-US" dirty="0"/>
              <a:t>と</a:t>
            </a:r>
            <a:r>
              <a:rPr lang="en-US" altLang="ja-JP" dirty="0"/>
              <a:t>CI</a:t>
            </a:r>
            <a:r>
              <a:rPr lang="ja-JP" altLang="en-US" dirty="0"/>
              <a:t>に差は無い</a:t>
            </a:r>
            <a:r>
              <a:rPr lang="en-US" altLang="ja-JP" dirty="0"/>
              <a:t>. </a:t>
            </a:r>
            <a:r>
              <a:rPr lang="ja-JP" altLang="en-US" dirty="0"/>
              <a:t>相関エネルギーは</a:t>
            </a:r>
            <a:r>
              <a:rPr lang="en-US" altLang="ja-JP" dirty="0"/>
              <a:t>0</a:t>
            </a:r>
            <a:r>
              <a:rPr lang="ja-JP" altLang="en-US" dirty="0"/>
              <a:t>である</a:t>
            </a:r>
            <a:r>
              <a:rPr lang="en-US" altLang="ja-JP" dirty="0"/>
              <a:t>.</a:t>
            </a:r>
            <a:endParaRPr kumimoji="1" lang="ja-JP" altLang="en-US" dirty="0"/>
          </a:p>
        </p:txBody>
      </p:sp>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en-US" altLang="ja-JP" dirty="0"/>
              <a:t>Gaussian 16, Revision C.01, M. J. Frisch, G. W. Trucks, H. B. Schlegel, et al., Gaussian, Inc., Wallingford CT, 2019.</a:t>
            </a:r>
            <a:endParaRPr kumimoji="1"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407987833"/>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0.498 504 370</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水素原子</a:t>
            </a:r>
            <a:r>
              <a:rPr kumimoji="1" lang="en-US" altLang="ja-JP" dirty="0"/>
              <a:t>H</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47</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1777612765"/>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endParaRPr kumimoji="1" lang="pt-BR" altLang="ja-JP" sz="1400" dirty="0"/>
                    </a:p>
                    <a:p>
                      <a:endParaRPr kumimoji="1" lang="pt-BR" altLang="ja-JP" sz="1400" dirty="0"/>
                    </a:p>
                    <a:p>
                      <a:r>
                        <a:rPr kumimoji="1" lang="pt-BR" altLang="ja-JP" sz="1400" dirty="0"/>
                        <a:t>H</a:t>
                      </a:r>
                    </a:p>
                    <a:p>
                      <a:endParaRPr kumimoji="1" lang="pt-BR" altLang="ja-JP" sz="1400" dirty="0"/>
                    </a:p>
                    <a:p>
                      <a:r>
                        <a:rPr kumimoji="1" lang="pt-BR" altLang="ja-JP" sz="1400" dirty="0"/>
                        <a:t>0 2</a:t>
                      </a:r>
                    </a:p>
                    <a:p>
                      <a:r>
                        <a:rPr kumimoji="1" lang="pt-BR" altLang="ja-JP" sz="1400" dirty="0"/>
                        <a:t>H 0.0 0.0 0.0</a:t>
                      </a:r>
                    </a:p>
                    <a:p>
                      <a:endParaRPr kumimoji="1" lang="pt-BR" altLang="ja-JP" sz="1400" dirty="0"/>
                    </a:p>
                    <a:p>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11" name="直線矢印コネクタ 10">
            <a:extLst>
              <a:ext uri="{FF2B5EF4-FFF2-40B4-BE49-F238E27FC236}">
                <a16:creationId xmlns:a16="http://schemas.microsoft.com/office/drawing/2014/main" id="{A84DA9D9-8B92-4655-BCD7-71AAAFDF753E}"/>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13C3C8CC-23A4-4F05-B721-7655982C8EC4}"/>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9D848EB2-0ADB-4E3F-BFC0-973BB12B72F1}"/>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正方形/長方形 11">
            <a:extLst>
              <a:ext uri="{FF2B5EF4-FFF2-40B4-BE49-F238E27FC236}">
                <a16:creationId xmlns:a16="http://schemas.microsoft.com/office/drawing/2014/main" id="{DE144D26-5174-4577-B045-F9752BD72938}"/>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5" name="正方形/長方形 14">
            <a:extLst>
              <a:ext uri="{FF2B5EF4-FFF2-40B4-BE49-F238E27FC236}">
                <a16:creationId xmlns:a16="http://schemas.microsoft.com/office/drawing/2014/main" id="{5E5253F9-C81D-42B5-9191-1505CE257D5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7" name="フッター プレースホルダー 6">
            <a:extLst>
              <a:ext uri="{FF2B5EF4-FFF2-40B4-BE49-F238E27FC236}">
                <a16:creationId xmlns:a16="http://schemas.microsoft.com/office/drawing/2014/main" id="{46196750-D9DB-6382-E108-C748EDD1DD3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788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7A4013D-0665-4CDF-AF2C-F9915290C5ED}"/>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en-US" altLang="ja-JP" baseline="30000" dirty="0"/>
              <a:t>+</a:t>
            </a:r>
            <a:r>
              <a:rPr kumimoji="1" lang="ja-JP" altLang="en-US" dirty="0"/>
              <a:t>で</a:t>
            </a:r>
            <a:r>
              <a:rPr lang="ja-JP" altLang="en-US" dirty="0"/>
              <a:t>も</a:t>
            </a:r>
            <a:r>
              <a:rPr lang="en-US" altLang="ja-JP" dirty="0"/>
              <a:t>HF</a:t>
            </a:r>
            <a:r>
              <a:rPr lang="ja-JP" altLang="en-US" dirty="0"/>
              <a:t>と</a:t>
            </a:r>
            <a:r>
              <a:rPr lang="en-US" altLang="ja-JP" dirty="0"/>
              <a:t>CI</a:t>
            </a:r>
            <a:r>
              <a:rPr lang="ja-JP" altLang="en-US" dirty="0"/>
              <a:t>に差は無い</a:t>
            </a:r>
            <a:r>
              <a:rPr lang="en-US" altLang="ja-JP" dirty="0"/>
              <a:t>.</a:t>
            </a:r>
            <a:br>
              <a:rPr lang="en-US" altLang="ja-JP" dirty="0"/>
            </a:br>
            <a:r>
              <a:rPr lang="ja-JP" altLang="en-US" dirty="0"/>
              <a:t>相関エネルギーは</a:t>
            </a:r>
            <a:r>
              <a:rPr lang="en-US" altLang="ja-JP" dirty="0"/>
              <a:t>0</a:t>
            </a:r>
            <a:r>
              <a:rPr lang="ja-JP" altLang="en-US" dirty="0"/>
              <a:t>である</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baseline="30000" dirty="0"/>
                  <a:t>+</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=2.0</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厳密解　：</a:t>
                </a:r>
                <a:r>
                  <a:rPr lang="en-US" altLang="ja-JP" sz="900" dirty="0"/>
                  <a:t>Scott, T. C., Aubert-</a:t>
                </a:r>
                <a:r>
                  <a:rPr lang="en-US" altLang="ja-JP" sz="900" dirty="0" err="1"/>
                  <a:t>Frécon</a:t>
                </a:r>
                <a:r>
                  <a:rPr lang="en-US" altLang="ja-JP" sz="900" dirty="0"/>
                  <a:t>, M., &amp; </a:t>
                </a:r>
                <a:r>
                  <a:rPr lang="en-US" altLang="ja-JP" sz="900" dirty="0" err="1"/>
                  <a:t>Grotendorst</a:t>
                </a:r>
                <a:r>
                  <a:rPr lang="en-US" altLang="ja-JP" sz="900" dirty="0"/>
                  <a:t>, J. (2006).</a:t>
                </a:r>
                <a:r>
                  <a:rPr lang="ja-JP" altLang="en-US" dirty="0"/>
                  <a:t> </a:t>
                </a:r>
                <a:r>
                  <a:rPr lang="en-US" altLang="ja-JP" sz="900" i="1" dirty="0"/>
                  <a:t>Chemical physics</a:t>
                </a:r>
                <a:r>
                  <a:rPr lang="en-US" altLang="ja-JP" sz="900" dirty="0"/>
                  <a:t>, 324(2-3), 323-338. </a:t>
                </a:r>
                <a:r>
                  <a:rPr lang="en-US" altLang="ja-JP" sz="900" dirty="0">
                    <a:hlinkClick r:id="rId3"/>
                  </a:rPr>
                  <a:t>https://doi.org/10.1016/j.chemphys.2005.10.031</a:t>
                </a:r>
                <a:endParaRPr lang="en-US" altLang="ja-JP" sz="900"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3901376465"/>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0.583 149 483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0.600 903 188</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0.602 206 809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p:txBody>
          <a:bodyPr/>
          <a:lstStyle/>
          <a:p>
            <a:r>
              <a:rPr kumimoji="1" lang="ja-JP" altLang="en-US" dirty="0"/>
              <a:t>水素分子イオン</a:t>
            </a:r>
            <a:r>
              <a:rPr kumimoji="1" lang="en-US" altLang="ja-JP" dirty="0" err="1"/>
              <a:t>H</a:t>
            </a:r>
            <a:r>
              <a:rPr kumimoji="1" lang="en-US" altLang="ja-JP" baseline="-25000" dirty="0" err="1"/>
              <a:t>2</a:t>
            </a:r>
            <a:r>
              <a:rPr kumimoji="1" lang="en-US" altLang="ja-JP" baseline="30000" dirty="0"/>
              <a:t>+</a:t>
            </a:r>
            <a:r>
              <a:rPr kumimoji="1" lang="ja-JP" altLang="en-US" dirty="0"/>
              <a:t>における</a:t>
            </a:r>
            <a:r>
              <a:rPr kumimoji="1" lang="en-US" altLang="ja-JP" dirty="0"/>
              <a:t>HF</a:t>
            </a:r>
            <a:r>
              <a:rPr kumimoji="1" lang="ja-JP" altLang="en-US" dirty="0"/>
              <a:t>極限</a:t>
            </a:r>
            <a:r>
              <a:rPr lang="ja-JP" altLang="en-US" dirty="0"/>
              <a:t>・</a:t>
            </a:r>
            <a:r>
              <a:rPr kumimoji="1" lang="ja-JP" altLang="en-US" dirty="0"/>
              <a:t>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p:txBody>
          <a:bodyPr/>
          <a:lstStyle/>
          <a:p>
            <a:fld id="{44CC7441-4F6D-4D99-AEAC-28C0433C7008}" type="slidenum">
              <a:rPr kumimoji="1" lang="ja-JP" altLang="en-US" smtClean="0"/>
              <a:pPr/>
              <a:t>48</a:t>
            </a:fld>
            <a:endParaRPr kumimoji="1" lang="ja-JP" altLang="en-US" dirty="0"/>
          </a:p>
        </p:txBody>
      </p:sp>
      <p:graphicFrame>
        <p:nvGraphicFramePr>
          <p:cNvPr id="10" name="表 9">
            <a:extLst>
              <a:ext uri="{FF2B5EF4-FFF2-40B4-BE49-F238E27FC236}">
                <a16:creationId xmlns:a16="http://schemas.microsoft.com/office/drawing/2014/main" id="{9C38F7FC-0F8D-49CE-90A7-B51C7EE7C413}"/>
              </a:ext>
            </a:extLst>
          </p:cNvPr>
          <p:cNvGraphicFramePr>
            <a:graphicFrameLocks/>
          </p:cNvGraphicFramePr>
          <p:nvPr>
            <p:extLst>
              <p:ext uri="{D42A27DB-BD31-4B8C-83A1-F6EECF244321}">
                <p14:modId xmlns:p14="http://schemas.microsoft.com/office/powerpoint/2010/main" val="2900287210"/>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1 2</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AAE6288B-56E9-4632-A8FD-B3A02A6901BB}"/>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3" name="正方形/長方形 12">
            <a:extLst>
              <a:ext uri="{FF2B5EF4-FFF2-40B4-BE49-F238E27FC236}">
                <a16:creationId xmlns:a16="http://schemas.microsoft.com/office/drawing/2014/main" id="{C721D4C7-42A9-C569-43C9-BD850BCDD58F}"/>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6" name="正方形/長方形 15">
            <a:extLst>
              <a:ext uri="{FF2B5EF4-FFF2-40B4-BE49-F238E27FC236}">
                <a16:creationId xmlns:a16="http://schemas.microsoft.com/office/drawing/2014/main" id="{675513E7-7150-F016-DD41-B388236542F6}"/>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フッター プレースホルダー 10">
            <a:extLst>
              <a:ext uri="{FF2B5EF4-FFF2-40B4-BE49-F238E27FC236}">
                <a16:creationId xmlns:a16="http://schemas.microsoft.com/office/drawing/2014/main" id="{499FF94E-E3FE-705A-0E35-2FE4C18597B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808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計算手法の分類</a:t>
            </a:r>
            <a:r>
              <a:rPr kumimoji="1" lang="en-US" altLang="ja-JP" dirty="0"/>
              <a:t>, </a:t>
            </a:r>
            <a:r>
              <a:rPr kumimoji="1" lang="ja-JP" altLang="en-US" dirty="0"/>
              <a:t>インプットの比較について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H</a:t>
            </a:r>
            <a:r>
              <a:rPr kumimoji="1" lang="en-US" altLang="ja-JP" baseline="-25000" dirty="0" err="1"/>
              <a:t>2</a:t>
            </a:r>
            <a:r>
              <a:rPr kumimoji="1" lang="ja-JP" altLang="en-US" dirty="0"/>
              <a:t>は二電子系であるため</a:t>
            </a:r>
            <a:r>
              <a:rPr kumimoji="1" lang="en-US" altLang="ja-JP" dirty="0"/>
              <a:t>,</a:t>
            </a:r>
            <a:br>
              <a:rPr kumimoji="1" lang="en-US" altLang="ja-JP" dirty="0"/>
            </a:br>
            <a:r>
              <a:rPr lang="ja-JP" altLang="en-US" dirty="0"/>
              <a:t>相関エネルギーが０ではない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959197350"/>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1.147 745 720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1.147 823 912</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1.171 539 375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1.171 672 384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1.172 367 223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1.172 503 934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err="1"/>
              <a:t>H</a:t>
            </a:r>
            <a:r>
              <a:rPr lang="en-US" altLang="ja-JP" baseline="-25000" dirty="0" err="1"/>
              <a:t>2</a:t>
            </a:r>
            <a:r>
              <a:rPr lang="ja-JP" altLang="en-US" dirty="0"/>
              <a:t>における</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49</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977279767"/>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5B5A466B-0CE6-AB38-9BC1-A78C6CC19249}"/>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05218842-DBBB-33B7-EDCC-9D5242F75906}"/>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04912865-9B6E-C62B-0567-BC3804C7295A}"/>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00328B19-4783-603F-9436-1481CBE88B9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9" name="正方形/長方形 8">
            <a:extLst>
              <a:ext uri="{FF2B5EF4-FFF2-40B4-BE49-F238E27FC236}">
                <a16:creationId xmlns:a16="http://schemas.microsoft.com/office/drawing/2014/main" id="{7756733F-B775-C80D-35D1-BC00D3B8EBAC}"/>
              </a:ext>
            </a:extLst>
          </p:cNvPr>
          <p:cNvSpPr/>
          <p:nvPr/>
        </p:nvSpPr>
        <p:spPr>
          <a:xfrm>
            <a:off x="468001" y="546335"/>
            <a:ext cx="2592000" cy="87358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2" name="フッター プレースホルダー 11">
            <a:extLst>
              <a:ext uri="{FF2B5EF4-FFF2-40B4-BE49-F238E27FC236}">
                <a16:creationId xmlns:a16="http://schemas.microsoft.com/office/drawing/2014/main" id="{D6CF4F2E-BF59-6A0F-C697-0941BED85919}"/>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576170"/>
          </a:xfrm>
        </p:spPr>
        <p:txBody>
          <a:bodyPr/>
          <a:lstStyle/>
          <a:p>
            <a:r>
              <a:rPr kumimoji="1" lang="en-US" altLang="ja-JP" dirty="0" err="1"/>
              <a:t>N</a:t>
            </a:r>
            <a:r>
              <a:rPr kumimoji="1" lang="en-US" altLang="ja-JP" baseline="-25000" dirty="0" err="1"/>
              <a:t>2</a:t>
            </a:r>
            <a:r>
              <a:rPr kumimoji="1" lang="ja-JP" altLang="en-US" dirty="0"/>
              <a:t>は</a:t>
            </a:r>
            <a:r>
              <a:rPr kumimoji="1" lang="en-US" altLang="ja-JP" dirty="0" err="1"/>
              <a:t>H</a:t>
            </a:r>
            <a:r>
              <a:rPr kumimoji="1" lang="en-US" altLang="ja-JP" baseline="-25000" dirty="0" err="1"/>
              <a:t>2</a:t>
            </a:r>
            <a:r>
              <a:rPr kumimoji="1" lang="ja-JP" altLang="en-US" dirty="0"/>
              <a:t>よりも</a:t>
            </a:r>
            <a:r>
              <a:rPr lang="ja-JP" altLang="en-US" dirty="0"/>
              <a:t>相関エネルギーの割合は小さい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ＨＦ極限：小林正人</a:t>
                </a:r>
                <a:r>
                  <a:rPr lang="en-US" altLang="ja-JP" sz="900" dirty="0"/>
                  <a:t>(2019), Hartree-Fock(-</a:t>
                </a:r>
                <a:r>
                  <a:rPr lang="en-US" altLang="ja-JP" sz="900" dirty="0" err="1"/>
                  <a:t>Roothaan</a:t>
                </a:r>
                <a:r>
                  <a:rPr lang="en-US" altLang="ja-JP" sz="900" dirty="0"/>
                  <a:t>)</a:t>
                </a:r>
                <a:r>
                  <a:rPr lang="ja-JP" altLang="en-US" sz="900" dirty="0"/>
                  <a:t>法のエッセンス</a:t>
                </a:r>
                <a:r>
                  <a:rPr lang="en-US" altLang="ja-JP" sz="900" dirty="0"/>
                  <a:t>, </a:t>
                </a:r>
                <a:r>
                  <a:rPr lang="ja-JP" altLang="en-US" sz="900" i="1" dirty="0"/>
                  <a:t>フロンティア</a:t>
                </a:r>
                <a:r>
                  <a:rPr lang="en-US" altLang="ja-JP" sz="900" dirty="0"/>
                  <a:t>, http://hdl.handle.net/2115/74383 </a:t>
                </a:r>
                <a:r>
                  <a:rPr lang="ja-JP" altLang="en-US" sz="900" dirty="0"/>
                  <a:t>より孫引き</a:t>
                </a:r>
                <a:endParaRPr lang="en-US" altLang="ja-JP" sz="900" dirty="0"/>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001830547"/>
              </p:ext>
            </p:extLst>
          </p:nvPr>
        </p:nvGraphicFramePr>
        <p:xfrm>
          <a:off x="3299688" y="663750"/>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107.494 925 302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107.638 214 580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107.638 428 970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108.300 538 196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108.506 704 440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108.509 392 210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108.753 910 167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108.962 929 500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108.965 379 010</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108.867 914 942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109.075 243 460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109.077 570 840</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108.943 064 457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109.233 604 600</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108.958 922 545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109.293 045 560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109.295 868 800</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108.980 729 489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109.323 119 290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109.326 298 270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108.961 044 958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109.254 997 670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109.257 564 790</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108.985 317 263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109.332 034 240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109.335 155 980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108.992 205 119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109.356 204 000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109.359 373 210</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108.993 607 860</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109.363 691 850</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109.366 881 380</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108.993 786 564</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109.366 300 460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109.369 495 110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r>
                        <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rPr>
                        <a:t>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err="1"/>
              <a:t>N</a:t>
            </a:r>
            <a:r>
              <a:rPr lang="en-US" altLang="ja-JP" baseline="-25000" dirty="0" err="1"/>
              <a:t>2</a:t>
            </a:r>
            <a:r>
              <a:rPr lang="ja-JP" altLang="en-US" dirty="0"/>
              <a:t>における</a:t>
            </a:r>
            <a:r>
              <a:rPr kumimoji="1" lang="en-US" altLang="ja-JP" dirty="0"/>
              <a:t>HF</a:t>
            </a:r>
            <a:r>
              <a:rPr kumimoji="1" lang="ja-JP" altLang="en-US" dirty="0"/>
              <a:t>極限</a:t>
            </a:r>
            <a:r>
              <a:rPr lang="ja-JP" altLang="en-US" dirty="0"/>
              <a:t>・</a:t>
            </a:r>
            <a:r>
              <a:rPr kumimoji="1" lang="ja-JP" altLang="en-US" dirty="0"/>
              <a:t>電子相関</a:t>
            </a:r>
            <a:endParaRPr lang="ja-JP" altLang="en-US" dirty="0"/>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50</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208295996"/>
              </p:ext>
            </p:extLst>
          </p:nvPr>
        </p:nvGraphicFramePr>
        <p:xfrm>
          <a:off x="468000" y="1419920"/>
          <a:ext cx="2592000" cy="3107918"/>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N2</a:t>
                      </a:r>
                    </a:p>
                    <a:p>
                      <a:endParaRPr kumimoji="1" lang="pt-BR" altLang="ja-JP" sz="1400" dirty="0"/>
                    </a:p>
                    <a:p>
                      <a:r>
                        <a:rPr kumimoji="1" lang="pt-BR" altLang="ja-JP" sz="1400" dirty="0"/>
                        <a:t>0 1</a:t>
                      </a:r>
                    </a:p>
                    <a:p>
                      <a:r>
                        <a:rPr kumimoji="1" lang="pt-BR" altLang="ja-JP" sz="1400" dirty="0"/>
                        <a:t>N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N 0.0 0.0 </a:t>
                      </a:r>
                      <a:r>
                        <a:rPr kumimoji="1" lang="en-US" altLang="ja-JP" sz="1400" dirty="0"/>
                        <a:t>2.068</a:t>
                      </a: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t>grep “</a:t>
                      </a:r>
                      <a:r>
                        <a:rPr lang="en-US" altLang="ja-JP" sz="1400" dirty="0"/>
                        <a:t>E(</a:t>
                      </a:r>
                      <a:r>
                        <a:rPr lang="en-US" altLang="ja-JP" sz="1400" dirty="0" err="1"/>
                        <a:t>Corr</a:t>
                      </a:r>
                      <a:r>
                        <a:rPr lang="en-US" altLang="ja-JP" sz="1400" dirty="0"/>
                        <a:t>)</a:t>
                      </a:r>
                      <a:r>
                        <a:rPr kumimoji="1" lang="pt-BR" altLang="ja-JP" sz="1400" dirty="0"/>
                        <a:t>”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cxnSp>
        <p:nvCxnSpPr>
          <p:cNvPr id="2" name="直線矢印コネクタ 1">
            <a:extLst>
              <a:ext uri="{FF2B5EF4-FFF2-40B4-BE49-F238E27FC236}">
                <a16:creationId xmlns:a16="http://schemas.microsoft.com/office/drawing/2014/main" id="{68ABDBD1-4112-F3AC-A7ED-C3A51050E6CD}"/>
              </a:ext>
            </a:extLst>
          </p:cNvPr>
          <p:cNvCxnSpPr>
            <a:cxnSpLocks/>
          </p:cNvCxnSpPr>
          <p:nvPr/>
        </p:nvCxnSpPr>
        <p:spPr>
          <a:xfrm flipV="1">
            <a:off x="3299688" y="4187469"/>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6E38B2D3-7F9E-B2E9-A3A6-A451C867448D}"/>
              </a:ext>
            </a:extLst>
          </p:cNvPr>
          <p:cNvCxnSpPr>
            <a:cxnSpLocks/>
          </p:cNvCxnSpPr>
          <p:nvPr/>
        </p:nvCxnSpPr>
        <p:spPr>
          <a:xfrm>
            <a:off x="3299688" y="663750"/>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819DF09B-DFFA-3822-24B0-54F429D8A2EC}"/>
              </a:ext>
            </a:extLst>
          </p:cNvPr>
          <p:cNvSpPr/>
          <p:nvPr/>
        </p:nvSpPr>
        <p:spPr>
          <a:xfrm>
            <a:off x="6035688" y="951750"/>
            <a:ext cx="2640304" cy="1944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4805603" y="2966455"/>
            <a:ext cx="3870389" cy="118291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0" name="フッター プレースホルダー 9">
            <a:extLst>
              <a:ext uri="{FF2B5EF4-FFF2-40B4-BE49-F238E27FC236}">
                <a16:creationId xmlns:a16="http://schemas.microsoft.com/office/drawing/2014/main" id="{F26E1766-55E9-B972-C8B6-F9BDB511CEE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20593"/>
          </a:xfrm>
        </p:spPr>
        <p:txBody>
          <a:bodyPr/>
          <a:lstStyle/>
          <a:p>
            <a:pPr marL="177800" indent="-177800">
              <a:lnSpc>
                <a:spcPct val="110000"/>
              </a:lnSpc>
            </a:pPr>
            <a:r>
              <a:rPr lang="en-US" altLang="ja-JP" b="1" dirty="0">
                <a:solidFill>
                  <a:schemeClr val="tx2"/>
                </a:solidFill>
              </a:rPr>
              <a:t>Full CI</a:t>
            </a:r>
            <a:r>
              <a:rPr lang="ja-JP" altLang="en-US" dirty="0"/>
              <a:t>法</a:t>
            </a:r>
            <a:br>
              <a:rPr lang="en-US" altLang="ja-JP" b="1" dirty="0">
                <a:solidFill>
                  <a:schemeClr val="tx2"/>
                </a:solidFill>
              </a:rPr>
            </a:br>
            <a:r>
              <a:rPr lang="ja-JP" altLang="en-US" dirty="0"/>
              <a:t>計算コストの理由からあまり</a:t>
            </a:r>
            <a:br>
              <a:rPr lang="en-US" altLang="ja-JP" dirty="0"/>
            </a:br>
            <a:r>
              <a:rPr lang="ja-JP" altLang="en-US" dirty="0"/>
              <a:t>使われない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en-US" altLang="ja-JP" dirty="0"/>
              <a:t>CI</a:t>
            </a:r>
            <a:r>
              <a:rPr lang="ja-JP" altLang="en-US" dirty="0"/>
              <a:t>よりも低いエネルギーを</a:t>
            </a:r>
            <a:br>
              <a:rPr lang="en-US" altLang="ja-JP" dirty="0"/>
            </a:br>
            <a:r>
              <a:rPr lang="ja-JP" altLang="en-US" dirty="0"/>
              <a:t>与えるが</a:t>
            </a:r>
            <a:r>
              <a:rPr lang="en-US" altLang="ja-JP" dirty="0"/>
              <a:t>, </a:t>
            </a:r>
            <a:r>
              <a:rPr lang="ja-JP" altLang="en-US" dirty="0"/>
              <a:t>計算コストが大きい</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301728542"/>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dirty="0"/>
                            <a:t>CCSD(T)</a:t>
                          </a:r>
                          <a:endParaRPr kumimoji="1" lang="ja-JP" altLang="en-US" sz="1300" dirty="0"/>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計算手法の比較</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51</a:t>
            </a:fld>
            <a:endParaRPr kumimoji="1" lang="ja-JP" altLang="en-US"/>
          </a:p>
        </p:txBody>
      </p:sp>
      <p:sp>
        <p:nvSpPr>
          <p:cNvPr id="5" name="フッター プレースホルダー 4">
            <a:extLst>
              <a:ext uri="{FF2B5EF4-FFF2-40B4-BE49-F238E27FC236}">
                <a16:creationId xmlns:a16="http://schemas.microsoft.com/office/drawing/2014/main" id="{F449F9CE-02CF-8544-D361-273CAABA730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978397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p:txBody>
          <a:bodyPr/>
          <a:lstStyle/>
          <a:p>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52</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501843875"/>
              </p:ext>
            </p:extLst>
          </p:nvPr>
        </p:nvGraphicFramePr>
        <p:xfrm>
          <a:off x="468000" y="1772749"/>
          <a:ext cx="2592000" cy="215832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pt-BR" altLang="ja-JP" sz="1400" dirty="0">
                          <a:solidFill>
                            <a:schemeClr val="accent4"/>
                          </a:solidFill>
                        </a:rPr>
                        <a:t>HF</a:t>
                      </a:r>
                      <a:r>
                        <a:rPr kumimoji="1" lang="pt-BR" altLang="ja-JP" sz="1400" dirty="0"/>
                        <a:t>/</a:t>
                      </a:r>
                      <a:r>
                        <a:rPr kumimoji="1" lang="pt-BR" altLang="ja-JP" sz="1400" dirty="0">
                          <a:solidFill>
                            <a:schemeClr val="accent4"/>
                          </a:solidFill>
                        </a:rPr>
                        <a:t>STO-3G</a:t>
                      </a:r>
                      <a:r>
                        <a:rPr kumimoji="1" lang="pt-BR" altLang="ja-JP" sz="1400" dirty="0"/>
                        <a:t> Units=AU</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H 0.0 0.0 </a:t>
                      </a:r>
                      <a:r>
                        <a:rPr kumimoji="1" lang="en-US" altLang="ja-JP" sz="1400" dirty="0"/>
                        <a:t>1</a:t>
                      </a:r>
                      <a:r>
                        <a:rPr kumimoji="1" lang="pt-BR" altLang="ja-JP" sz="1400" dirty="0"/>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8" name="フッター プレースホルダー 17">
            <a:extLst>
              <a:ext uri="{FF2B5EF4-FFF2-40B4-BE49-F238E27FC236}">
                <a16:creationId xmlns:a16="http://schemas.microsoft.com/office/drawing/2014/main" id="{983564C5-8B03-FA11-6A81-00EF615DACFF}"/>
              </a:ext>
            </a:extLst>
          </p:cNvPr>
          <p:cNvSpPr>
            <a:spLocks noGrp="1"/>
          </p:cNvSpPr>
          <p:nvPr>
            <p:ph type="ftr" sz="quarter" idx="16"/>
          </p:nvPr>
        </p:nvSpPr>
        <p:spPr/>
        <p:txBody>
          <a:bodyPr/>
          <a:lstStyle/>
          <a:p>
            <a:r>
              <a:rPr lang="en-US" altLang="ja-JP"/>
              <a:t>© 2024 Shuhei Ohno</a:t>
            </a:r>
            <a:endParaRPr lang="en-US" altLang="ja-JP" dirty="0"/>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906584970"/>
              </p:ext>
            </p:extLst>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R1</a:t>
                      </a:r>
                    </a:p>
                    <a:p>
                      <a:r>
                        <a:rPr kumimoji="1" lang="pt-BR" altLang="ja-JP" sz="1100" dirty="0"/>
                        <a:t>Variables:</a:t>
                      </a:r>
                    </a:p>
                    <a:p>
                      <a:r>
                        <a:rPr kumimoji="1" lang="pt-BR" altLang="ja-JP" sz="1100" dirty="0"/>
                        <a:t>R1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extLst>
              <p:ext uri="{D42A27DB-BD31-4B8C-83A1-F6EECF244321}">
                <p14:modId xmlns:p14="http://schemas.microsoft.com/office/powerpoint/2010/main" val="3272939898"/>
              </p:ext>
            </p:extLst>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53</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53</a:t>
            </a:fld>
            <a:endParaRPr kumimoji="1" lang="ja-JP" altLang="en-US" dirty="0"/>
          </a:p>
        </p:txBody>
      </p:sp>
      <p:sp>
        <p:nvSpPr>
          <p:cNvPr id="6" name="フッター プレースホルダー 5">
            <a:extLst>
              <a:ext uri="{FF2B5EF4-FFF2-40B4-BE49-F238E27FC236}">
                <a16:creationId xmlns:a16="http://schemas.microsoft.com/office/drawing/2014/main" id="{D4F5E01E-3C07-3A90-4D19-77865188A93F}"/>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47819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54</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フッター プレースホルダー 3">
            <a:extLst>
              <a:ext uri="{FF2B5EF4-FFF2-40B4-BE49-F238E27FC236}">
                <a16:creationId xmlns:a16="http://schemas.microsoft.com/office/drawing/2014/main" id="{B6F36B6D-933F-262A-99B5-E0E89CF712A0}"/>
              </a:ext>
            </a:extLst>
          </p:cNvPr>
          <p:cNvSpPr>
            <a:spLocks noGrp="1"/>
          </p:cNvSpPr>
          <p:nvPr>
            <p:ph type="ftr" sz="quarter" idx="16"/>
          </p:nvPr>
        </p:nvSpPr>
        <p:spPr/>
        <p:txBody>
          <a:bodyPr/>
          <a:lstStyle/>
          <a:p>
            <a:r>
              <a:rPr lang="en-US" altLang="ja-JP"/>
              <a:t>© 2024 Shuhei Ohno</a:t>
            </a:r>
            <a:endParaRPr lang="en-US" altLang="ja-JP" dirty="0"/>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346450" y="842963"/>
            <a:ext cx="5186362" cy="3457575"/>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1869793"/>
              </a:xfrm>
            </p:spPr>
            <p:txBody>
              <a:bodyPr/>
              <a:lstStyle/>
              <a:p>
                <a:r>
                  <a:rPr kumimoji="1" lang="en-US" altLang="ja-JP" sz="1200" dirty="0"/>
                  <a:t>p.183</a:t>
                </a:r>
                <a:r>
                  <a:rPr kumimoji="1" lang="ja-JP" altLang="en-US" sz="1200" dirty="0"/>
                  <a:t>より</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」が挙げられていた</a:t>
                </a:r>
                <a:r>
                  <a:rPr kumimoji="1" lang="en-US" altLang="ja-JP" sz="1200" dirty="0"/>
                  <a:t>.</a:t>
                </a:r>
                <a:r>
                  <a:rPr kumimoji="1" lang="ja-JP" altLang="en-US" sz="1200" baseline="0" dirty="0"/>
                  <a:t> 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1869793"/>
              </a:xfrm>
              <a:blipFill>
                <a:blip r:embed="rId4"/>
                <a:stretch>
                  <a:fillRect b="-1303"/>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111942" y="1701052"/>
            <a:ext cx="4265575" cy="218514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5. </a:t>
            </a:r>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水素分子</a:t>
            </a:r>
            <a:r>
              <a:rPr lang="en-US" altLang="ja-JP" dirty="0"/>
              <a:t>H</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245946657"/>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1.165 400 928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1.156 144 304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1.165 225 591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1.161 029 506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1.154 593 815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1.162 973 658</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1.158 795 982</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1.170 591 151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1.161 893 975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1.170 141 657</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1.165 947 841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1.159 811 591</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1.167 361 088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1.163 928 572</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1.175 479 856</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1.166 765 242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1.174 558 909</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1.170 345 624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1.164 135 185</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1.171 929 746</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1.168 266 985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1.170 045 748</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1.177 512 175</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1.173 418 624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1.167 272 634</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1.175 073 688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1.171 341 579</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1.178 985 518</a:t>
                          </a:r>
                        </a:p>
                      </a:txBody>
                      <a:tcPr marL="6350" marR="6350" marT="6350" marB="0" anchor="ctr">
                        <a:lnL w="12700" cap="flat" cmpd="sng" algn="ctr">
                          <a:solidFill>
                            <a:schemeClr val="tx2"/>
                          </a:solidFill>
                          <a:prstDash val="solid"/>
                          <a:round/>
                          <a:headEnd type="none" w="med" len="med"/>
                          <a:tailEnd type="none" w="med" len="med"/>
                        </a:lnL>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1.170 532 814</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1.177 941 761</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1.173 875 506</a:t>
                          </a:r>
                        </a:p>
                      </a:txBody>
                      <a:tcPr marL="6350" marR="6350" marT="6350" marB="0" anchor="ctr">
                        <a:solidFill>
                          <a:schemeClr val="bg2"/>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1.167 693 942</a:t>
                          </a:r>
                        </a:p>
                      </a:txBody>
                      <a:tcPr marL="6350" marR="6350" marT="6350" marB="0" anchor="ctr">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1.175 572 008</a:t>
                          </a:r>
                        </a:p>
                      </a:txBody>
                      <a:tcPr marL="6350" marR="6350" marT="6350" marB="0" anchor="ctr">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1.171 761 348</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1.180 031 679</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a:solidFill>
                                <a:srgbClr val="000000"/>
                              </a:solidFill>
                              <a:effectLst/>
                              <a:latin typeface="游ゴシック" panose="020B0400000000000000" pitchFamily="50" charset="-128"/>
                              <a:ea typeface="游ゴシック" panose="020B0400000000000000" pitchFamily="50" charset="-128"/>
                            </a:rPr>
                            <a:t>1.171 605 721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1.178 956 828</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1.174 957 279</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1.168 685 594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1.176 591 542</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00" b="0" i="0" u="none" strike="noStrike" dirty="0">
                              <a:solidFill>
                                <a:srgbClr val="000000"/>
                              </a:solidFill>
                              <a:effectLst/>
                              <a:latin typeface="游ゴシック" panose="020B0400000000000000" pitchFamily="50" charset="-128"/>
                              <a:ea typeface="游ゴシック" panose="020B0400000000000000" pitchFamily="50" charset="-128"/>
                            </a:rPr>
                            <a:t>1.172 784 561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0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err="1"/>
                  <a:t>Kurokawa</a:t>
                </a:r>
                <a:r>
                  <a:rPr lang="en-US" altLang="ja-JP" sz="900" dirty="0"/>
                  <a:t>,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56</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33" name="正方形/長方形 32">
            <a:extLst>
              <a:ext uri="{FF2B5EF4-FFF2-40B4-BE49-F238E27FC236}">
                <a16:creationId xmlns:a16="http://schemas.microsoft.com/office/drawing/2014/main" id="{6D343D83-D729-86FD-A788-4FCCD0594BED}"/>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4ACBCDA5-CBB6-1B7E-799D-5E88EE89BC86}"/>
              </a:ext>
            </a:extLst>
          </p:cNvPr>
          <p:cNvSpPr txBox="1">
            <a:spLocks/>
          </p:cNvSpPr>
          <p:nvPr/>
        </p:nvSpPr>
        <p:spPr>
          <a:xfrm>
            <a:off x="5791200" y="113247"/>
            <a:ext cx="2752281" cy="680237"/>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は変分原理に従わないが</a:t>
            </a:r>
            <a:r>
              <a:rPr lang="en-US" altLang="ja-JP" sz="1050" dirty="0">
                <a:solidFill>
                  <a:schemeClr val="accent4"/>
                </a:solidFill>
              </a:rPr>
              <a:t>, HF</a:t>
            </a:r>
            <a:r>
              <a:rPr lang="ja-JP" altLang="en-US" sz="1050" dirty="0">
                <a:solidFill>
                  <a:schemeClr val="accent4"/>
                </a:solidFill>
              </a:rPr>
              <a:t>よりは厳密解に近そうな値を出している</a:t>
            </a:r>
            <a:r>
              <a:rPr lang="en-US" altLang="ja-JP" sz="1050" dirty="0">
                <a:solidFill>
                  <a:schemeClr val="accent4"/>
                </a:solidFill>
              </a:rPr>
              <a:t>. </a:t>
            </a:r>
            <a:r>
              <a:rPr lang="ja-JP" altLang="en-US" sz="1050" dirty="0">
                <a:solidFill>
                  <a:schemeClr val="accent4"/>
                </a:solidFill>
              </a:rPr>
              <a:t>異なる分子や</a:t>
            </a:r>
            <a:br>
              <a:rPr lang="en-US" altLang="ja-JP" sz="1050" dirty="0">
                <a:solidFill>
                  <a:schemeClr val="accent4"/>
                </a:solidFill>
              </a:rPr>
            </a:br>
            <a:r>
              <a:rPr lang="ja-JP" altLang="en-US" sz="1050" dirty="0">
                <a:solidFill>
                  <a:schemeClr val="accent4"/>
                </a:solidFill>
              </a:rPr>
              <a:t>構造同士のエネルギー差で議論すればよい</a:t>
            </a:r>
            <a:r>
              <a:rPr lang="en-US" altLang="ja-JP" sz="1050" dirty="0">
                <a:solidFill>
                  <a:schemeClr val="accent4"/>
                </a:solidFill>
              </a:rPr>
              <a:t>.</a:t>
            </a:r>
          </a:p>
        </p:txBody>
      </p:sp>
      <p:sp>
        <p:nvSpPr>
          <p:cNvPr id="6" name="フッター プレースホルダー 5">
            <a:extLst>
              <a:ext uri="{FF2B5EF4-FFF2-40B4-BE49-F238E27FC236}">
                <a16:creationId xmlns:a16="http://schemas.microsoft.com/office/drawing/2014/main" id="{FBB8D780-DF1D-22CF-F3EC-068F01573388}"/>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65984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窒素分子</a:t>
            </a:r>
            <a:r>
              <a:rPr lang="en-US" altLang="ja-JP" dirty="0"/>
              <a:t>N</a:t>
            </a:r>
            <a:r>
              <a:rPr lang="en-US" altLang="ja-JP" baseline="-25000" dirty="0"/>
              <a:t>2</a:t>
            </a:r>
            <a:r>
              <a:rPr lang="ja-JP" altLang="en-US" dirty="0"/>
              <a:t>における</a:t>
            </a:r>
            <a:r>
              <a:rPr lang="en-US" altLang="ja-JP" dirty="0"/>
              <a:t>DFT</a:t>
            </a:r>
            <a:r>
              <a:rPr lang="ja-JP" altLang="en-US" dirty="0"/>
              <a:t>汎関数の比較</a:t>
            </a:r>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10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1831255623"/>
                  </p:ext>
                </p:extLst>
              </p:nvPr>
            </p:nvGraphicFramePr>
            <p:xfrm>
              <a:off x="468313" y="842963"/>
              <a:ext cx="8301949" cy="3600000"/>
            </p:xfrm>
            <a:graphic>
              <a:graphicData uri="http://schemas.openxmlformats.org/drawingml/2006/table">
                <a:tbl>
                  <a:tblPr>
                    <a:tableStyleId>{2D5ABB26-0587-4C30-8999-92F81FD0307C}</a:tableStyleId>
                  </a:tblPr>
                  <a:tblGrid>
                    <a:gridCol w="1080000">
                      <a:extLst>
                        <a:ext uri="{9D8B030D-6E8A-4147-A177-3AD203B41FA5}">
                          <a16:colId xmlns:a16="http://schemas.microsoft.com/office/drawing/2014/main" val="240648912"/>
                        </a:ext>
                      </a:extLst>
                    </a:gridCol>
                    <a:gridCol w="1031707">
                      <a:extLst>
                        <a:ext uri="{9D8B030D-6E8A-4147-A177-3AD203B41FA5}">
                          <a16:colId xmlns:a16="http://schemas.microsoft.com/office/drawing/2014/main" val="284259937"/>
                        </a:ext>
                      </a:extLst>
                    </a:gridCol>
                    <a:gridCol w="1031707">
                      <a:extLst>
                        <a:ext uri="{9D8B030D-6E8A-4147-A177-3AD203B41FA5}">
                          <a16:colId xmlns:a16="http://schemas.microsoft.com/office/drawing/2014/main" val="4085503825"/>
                        </a:ext>
                      </a:extLst>
                    </a:gridCol>
                    <a:gridCol w="1031707">
                      <a:extLst>
                        <a:ext uri="{9D8B030D-6E8A-4147-A177-3AD203B41FA5}">
                          <a16:colId xmlns:a16="http://schemas.microsoft.com/office/drawing/2014/main" val="1636495370"/>
                        </a:ext>
                      </a:extLst>
                    </a:gridCol>
                    <a:gridCol w="1031707">
                      <a:extLst>
                        <a:ext uri="{9D8B030D-6E8A-4147-A177-3AD203B41FA5}">
                          <a16:colId xmlns:a16="http://schemas.microsoft.com/office/drawing/2014/main" val="1960625527"/>
                        </a:ext>
                      </a:extLst>
                    </a:gridCol>
                    <a:gridCol w="1031707">
                      <a:extLst>
                        <a:ext uri="{9D8B030D-6E8A-4147-A177-3AD203B41FA5}">
                          <a16:colId xmlns:a16="http://schemas.microsoft.com/office/drawing/2014/main" val="1013671992"/>
                        </a:ext>
                      </a:extLst>
                    </a:gridCol>
                    <a:gridCol w="1031707">
                      <a:extLst>
                        <a:ext uri="{9D8B030D-6E8A-4147-A177-3AD203B41FA5}">
                          <a16:colId xmlns:a16="http://schemas.microsoft.com/office/drawing/2014/main" val="1655057678"/>
                        </a:ext>
                      </a:extLst>
                    </a:gridCol>
                    <a:gridCol w="1031707">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670621" b="-901695"/>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B3PW91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MPW1PW91</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108.034 561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107.983 531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108.007 429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108.024 589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107.944 733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108.020 375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107.965 464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108.891 591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108.843 841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108.844 834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108.856 950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108.775 726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108.854 666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108.798 010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109.354 574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109.307 271</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109.306 777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109.319 412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109.237 973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109.314 539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109.260 172</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109.469 438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109.422 180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109.421 892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109.434 849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109.353 289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109.429 009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109.375 631</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109.523 763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109.479 028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109.476 799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109.490 985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109.409 932</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109.484 887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109.431 585</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109.537 179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109.492 660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109.489 818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109.504 139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109.422 879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109.497 693</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109.444 599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109.564 517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109.520 472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109.515 434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109.529 342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109.447 799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109.523 816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109.469 532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00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57</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正方形/長方形 1">
            <a:extLst>
              <a:ext uri="{FF2B5EF4-FFF2-40B4-BE49-F238E27FC236}">
                <a16:creationId xmlns:a16="http://schemas.microsoft.com/office/drawing/2014/main" id="{C467246A-29B5-A9A7-32D4-870E2D1BDDFF}"/>
              </a:ext>
            </a:extLst>
          </p:cNvPr>
          <p:cNvSpPr/>
          <p:nvPr/>
        </p:nvSpPr>
        <p:spPr>
          <a:xfrm>
            <a:off x="1590171" y="1239866"/>
            <a:ext cx="1008000" cy="280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6" name="フッター プレースホルダー 5">
            <a:extLst>
              <a:ext uri="{FF2B5EF4-FFF2-40B4-BE49-F238E27FC236}">
                <a16:creationId xmlns:a16="http://schemas.microsoft.com/office/drawing/2014/main" id="{028BB92D-FCE8-008D-B45E-95EB9595E129}"/>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5547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6EAB4C4-3DAC-D363-D5AA-3CC3B1F09710}"/>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573AD654-1B0B-620D-92BB-89EE660F8519}"/>
              </a:ext>
            </a:extLst>
          </p:cNvPr>
          <p:cNvSpPr>
            <a:spLocks noGrp="1"/>
          </p:cNvSpPr>
          <p:nvPr>
            <p:ph idx="1"/>
          </p:nvPr>
        </p:nvSpPr>
        <p:spPr>
          <a:xfrm>
            <a:off x="468313" y="842963"/>
            <a:ext cx="2735262" cy="2496696"/>
          </a:xfrm>
        </p:spPr>
        <p:txBody>
          <a:bodyPr/>
          <a:lstStyle/>
          <a:p>
            <a:r>
              <a:rPr lang="en-US" altLang="ja-JP" dirty="0"/>
              <a:t>H</a:t>
            </a:r>
            <a:r>
              <a:rPr lang="ja-JP" altLang="en-US" dirty="0"/>
              <a:t>₂の</a:t>
            </a:r>
            <a:r>
              <a:rPr lang="en-US" altLang="ja-JP" dirty="0"/>
              <a:t>PEC</a:t>
            </a:r>
            <a:r>
              <a:rPr lang="ja-JP" altLang="en-US" dirty="0"/>
              <a:t>の描写において</a:t>
            </a:r>
            <a:r>
              <a:rPr lang="en-US" altLang="ja-JP" dirty="0"/>
              <a:t>B3YLP</a:t>
            </a:r>
            <a:r>
              <a:rPr lang="ja-JP" altLang="en-US" dirty="0"/>
              <a:t>やその改良版である</a:t>
            </a:r>
            <a:r>
              <a:rPr lang="en-US" altLang="ja-JP" dirty="0"/>
              <a:t>CAM-B3LYP</a:t>
            </a:r>
            <a:r>
              <a:rPr lang="ja-JP" altLang="en-US" dirty="0"/>
              <a:t>を用いても</a:t>
            </a:r>
            <a:r>
              <a:rPr lang="en-US" altLang="ja-JP" dirty="0"/>
              <a:t>RHF</a:t>
            </a:r>
            <a:r>
              <a:rPr lang="ja-JP" altLang="en-US" dirty="0"/>
              <a:t>と同様の問題が生じる</a:t>
            </a:r>
            <a:r>
              <a:rPr lang="en-US" altLang="ja-JP" dirty="0"/>
              <a:t>. </a:t>
            </a:r>
            <a:r>
              <a:rPr lang="ja-JP" altLang="en-US" dirty="0"/>
              <a:t>非制限版である</a:t>
            </a:r>
            <a:r>
              <a:rPr lang="en-US" altLang="ja-JP" dirty="0"/>
              <a:t>UB3LYP</a:t>
            </a:r>
            <a:r>
              <a:rPr lang="ja-JP" altLang="en-US" dirty="0"/>
              <a:t>や</a:t>
            </a:r>
            <a:r>
              <a:rPr lang="en-US" altLang="ja-JP" dirty="0"/>
              <a:t>UCAM-B3LYP</a:t>
            </a:r>
            <a:r>
              <a:rPr lang="ja-JP" altLang="en-US" dirty="0"/>
              <a:t>を使用すれば問題を回避でき</a:t>
            </a:r>
            <a:r>
              <a:rPr lang="en-US" altLang="ja-JP" dirty="0"/>
              <a:t>, </a:t>
            </a:r>
            <a:r>
              <a:rPr lang="ja-JP" altLang="en-US" dirty="0"/>
              <a:t>より正確な</a:t>
            </a:r>
            <a:r>
              <a:rPr lang="en-US" altLang="ja-JP" dirty="0"/>
              <a:t>PEC</a:t>
            </a:r>
            <a:r>
              <a:rPr lang="ja-JP" altLang="en-US" dirty="0"/>
              <a:t>が得られる</a:t>
            </a:r>
            <a:r>
              <a:rPr lang="en-US" altLang="ja-JP" dirty="0"/>
              <a:t>. </a:t>
            </a:r>
            <a:r>
              <a:rPr lang="ja-JP" altLang="en-US" dirty="0"/>
              <a:t>このように</a:t>
            </a:r>
            <a:r>
              <a:rPr lang="en-US" altLang="ja-JP" dirty="0"/>
              <a:t>, HF</a:t>
            </a:r>
            <a:r>
              <a:rPr lang="ja-JP" altLang="en-US" dirty="0"/>
              <a:t>法を使ってテスト計算をしておくことによって</a:t>
            </a:r>
            <a:r>
              <a:rPr lang="en-US" altLang="ja-JP" dirty="0"/>
              <a:t>, DFT</a:t>
            </a:r>
            <a:r>
              <a:rPr lang="ja-JP" altLang="en-US" dirty="0"/>
              <a:t>を使用する際の問題を回避できることもある</a:t>
            </a:r>
            <a:r>
              <a:rPr lang="en-US" altLang="ja-JP" dirty="0"/>
              <a:t>.</a:t>
            </a:r>
            <a:endParaRPr lang="ja-JP" altLang="en-US" dirty="0"/>
          </a:p>
        </p:txBody>
      </p:sp>
      <p:sp>
        <p:nvSpPr>
          <p:cNvPr id="15" name="テキスト プレースホルダー 14">
            <a:extLst>
              <a:ext uri="{FF2B5EF4-FFF2-40B4-BE49-F238E27FC236}">
                <a16:creationId xmlns:a16="http://schemas.microsoft.com/office/drawing/2014/main" id="{0348555A-1CA6-4094-F15B-2DADC92D0D10}"/>
              </a:ext>
            </a:extLst>
          </p:cNvPr>
          <p:cNvSpPr>
            <a:spLocks noGrp="1"/>
          </p:cNvSpPr>
          <p:nvPr>
            <p:ph type="body" sz="quarter" idx="13"/>
          </p:nvPr>
        </p:nvSpPr>
        <p:spPr/>
        <p:txBody>
          <a:bodyPr/>
          <a:lstStyle/>
          <a:p>
            <a:endParaRPr lang="ja-JP" altLang="en-US"/>
          </a:p>
        </p:txBody>
      </p:sp>
      <p:pic>
        <p:nvPicPr>
          <p:cNvPr id="9" name="コンテンツ プレースホルダー 8">
            <a:extLst>
              <a:ext uri="{FF2B5EF4-FFF2-40B4-BE49-F238E27FC236}">
                <a16:creationId xmlns:a16="http://schemas.microsoft.com/office/drawing/2014/main" id="{B8266957-8171-72A8-97D1-0B9AD9FA3351}"/>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9FF510AC-21AC-B476-9B1A-2CA510460623}"/>
              </a:ext>
            </a:extLst>
          </p:cNvPr>
          <p:cNvSpPr>
            <a:spLocks noGrp="1"/>
          </p:cNvSpPr>
          <p:nvPr>
            <p:ph type="title"/>
          </p:nvPr>
        </p:nvSpPr>
        <p:spPr>
          <a:xfrm>
            <a:off x="0" y="0"/>
            <a:ext cx="9144000" cy="468000"/>
          </a:xfrm>
        </p:spPr>
        <p:txBody>
          <a:bodyPr/>
          <a:lstStyle/>
          <a:p>
            <a:r>
              <a:rPr lang="en-US" altLang="ja-JP" dirty="0"/>
              <a:t>DFT</a:t>
            </a:r>
            <a:r>
              <a:rPr lang="ja-JP" altLang="en-US" dirty="0"/>
              <a:t>による</a:t>
            </a:r>
            <a:r>
              <a:rPr lang="en-US" altLang="ja-JP" dirty="0"/>
              <a:t>PEC</a:t>
            </a:r>
            <a:endParaRPr lang="ja-JP" altLang="en-US" dirty="0"/>
          </a:p>
        </p:txBody>
      </p:sp>
      <p:sp>
        <p:nvSpPr>
          <p:cNvPr id="7" name="スライド番号プレースホルダー 6">
            <a:extLst>
              <a:ext uri="{FF2B5EF4-FFF2-40B4-BE49-F238E27FC236}">
                <a16:creationId xmlns:a16="http://schemas.microsoft.com/office/drawing/2014/main" id="{3A02BFED-C9A4-6E59-DA8C-30641A56646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58</a:t>
            </a:fld>
            <a:endParaRPr lang="ja-JP" altLang="en-US" dirty="0"/>
          </a:p>
        </p:txBody>
      </p:sp>
    </p:spTree>
    <p:extLst>
      <p:ext uri="{BB962C8B-B14F-4D97-AF65-F5344CB8AC3E}">
        <p14:creationId xmlns:p14="http://schemas.microsoft.com/office/powerpoint/2010/main" val="417548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452BDB1C-33D2-CE70-B45A-0263D73B5C32}"/>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15" name="テキスト プレースホルダー 14">
            <a:extLst>
              <a:ext uri="{FF2B5EF4-FFF2-40B4-BE49-F238E27FC236}">
                <a16:creationId xmlns:a16="http://schemas.microsoft.com/office/drawing/2014/main" id="{72289478-2C67-0109-5E7D-362BFF6768E2}"/>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B9DF8C83-0D3A-F27B-596D-565BEEAD2899}"/>
              </a:ext>
            </a:extLst>
          </p:cNvPr>
          <p:cNvSpPr>
            <a:spLocks noGrp="1"/>
          </p:cNvSpPr>
          <p:nvPr>
            <p:ph idx="14"/>
          </p:nvPr>
        </p:nvSpPr>
        <p:spPr>
          <a:xfrm>
            <a:off x="3203575" y="842963"/>
            <a:ext cx="5472113" cy="3601614"/>
          </a:xfrm>
        </p:spPr>
        <p:txBody>
          <a:bodyPr/>
          <a:lstStyle/>
          <a:p>
            <a:r>
              <a:rPr lang="en-US" altLang="ja-JP" dirty="0"/>
              <a:t>Paul A. M. Dirac</a:t>
            </a:r>
          </a:p>
          <a:p>
            <a:r>
              <a:rPr lang="ja-JP" altLang="en-US" dirty="0"/>
              <a:t>“</a:t>
            </a:r>
            <a:r>
              <a:rPr lang="en-US" altLang="ja-JP" dirty="0"/>
              <a:t>Quantum Mechanics of</a:t>
            </a:r>
            <a:br>
              <a:rPr lang="en-US" altLang="ja-JP" dirty="0"/>
            </a:br>
            <a:r>
              <a:rPr lang="en-US" altLang="ja-JP" dirty="0"/>
              <a:t> </a:t>
            </a:r>
            <a:r>
              <a:rPr lang="ja-JP" altLang="en-US" dirty="0"/>
              <a:t>　</a:t>
            </a:r>
            <a:r>
              <a:rPr lang="en-US" altLang="ja-JP" dirty="0"/>
              <a:t> Many-Electron Systems” (1929) </a:t>
            </a:r>
            <a:r>
              <a:rPr lang="ja-JP" altLang="en-US" dirty="0"/>
              <a:t>より</a:t>
            </a:r>
            <a:endParaRPr lang="en-US" altLang="ja-JP" dirty="0"/>
          </a:p>
          <a:p>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ja-JP" altLang="en-US" dirty="0"/>
          </a:p>
          <a:p>
            <a:r>
              <a:rPr lang="ja-JP" altLang="en-US" dirty="0"/>
              <a:t>分子の</a:t>
            </a:r>
            <a:r>
              <a:rPr lang="en-US" altLang="ja-JP" dirty="0"/>
              <a:t>Schrodinger</a:t>
            </a:r>
            <a:r>
              <a:rPr lang="ja-JP" altLang="en-US" dirty="0"/>
              <a:t>方程式を解きたい</a:t>
            </a:r>
            <a:r>
              <a:rPr lang="en-US" altLang="ja-JP" dirty="0"/>
              <a:t>, </a:t>
            </a:r>
            <a:r>
              <a:rPr lang="ja-JP" altLang="en-US" dirty="0"/>
              <a:t>つまり厳密な固有関数とエネルギー固有値が欲しい</a:t>
            </a:r>
            <a:r>
              <a:rPr lang="en-US" altLang="ja-JP" dirty="0"/>
              <a:t>. </a:t>
            </a:r>
            <a:r>
              <a:rPr lang="ja-JP" altLang="en-US" dirty="0"/>
              <a:t>固有関数からはいろいろな物理量の期待値が計算できる</a:t>
            </a:r>
            <a:r>
              <a:rPr lang="en-US" altLang="ja-JP" dirty="0"/>
              <a:t>.</a:t>
            </a:r>
            <a:r>
              <a:rPr lang="ja-JP" altLang="en-US" dirty="0"/>
              <a:t> でも難しくて解けないので</a:t>
            </a:r>
            <a:r>
              <a:rPr lang="en-US" altLang="ja-JP" dirty="0"/>
              <a:t>, </a:t>
            </a:r>
            <a:r>
              <a:rPr lang="ja-JP" altLang="en-US" dirty="0"/>
              <a:t>近似的に解く手法を開発してきた</a:t>
            </a:r>
            <a:r>
              <a:rPr lang="en-US" altLang="ja-JP" dirty="0"/>
              <a:t>.</a:t>
            </a:r>
          </a:p>
        </p:txBody>
      </p:sp>
      <p:sp>
        <p:nvSpPr>
          <p:cNvPr id="3" name="タイトル 2">
            <a:extLst>
              <a:ext uri="{FF2B5EF4-FFF2-40B4-BE49-F238E27FC236}">
                <a16:creationId xmlns:a16="http://schemas.microsoft.com/office/drawing/2014/main" id="{F3CFA558-ECF7-F8EA-9F52-CE07A371B546}"/>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1857A54C-6A52-964D-933D-EBE8FC9FF898}"/>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E3C81CE-CCED-C4CB-783C-1E0E8358AA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1753705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548EBEB-8055-DF3E-EC5D-3F9D6B73F4A4}"/>
              </a:ext>
            </a:extLst>
          </p:cNvPr>
          <p:cNvSpPr>
            <a:spLocks noGrp="1"/>
          </p:cNvSpPr>
          <p:nvPr>
            <p:ph type="ftr" sz="quarter" idx="16"/>
          </p:nvPr>
        </p:nvSpPr>
        <p:spPr>
          <a:xfrm>
            <a:off x="7776000" y="4675500"/>
            <a:ext cx="1368000" cy="468000"/>
          </a:xfrm>
        </p:spPr>
        <p:txBody>
          <a:bodyPr/>
          <a:lstStyle/>
          <a:p>
            <a:r>
              <a:rPr lang="en-US" altLang="ja-JP"/>
              <a:t>© 2024 Shuhei Ohno</a:t>
            </a:r>
            <a:endParaRPr lang="en-US" altLang="ja-JP" dirty="0"/>
          </a:p>
        </p:txBody>
      </p:sp>
      <p:sp>
        <p:nvSpPr>
          <p:cNvPr id="3" name="コンテンツ プレースホルダー 2">
            <a:extLst>
              <a:ext uri="{FF2B5EF4-FFF2-40B4-BE49-F238E27FC236}">
                <a16:creationId xmlns:a16="http://schemas.microsoft.com/office/drawing/2014/main" id="{D0405400-45F3-1880-62CB-78DFD43344F1}"/>
              </a:ext>
            </a:extLst>
          </p:cNvPr>
          <p:cNvSpPr>
            <a:spLocks noGrp="1"/>
          </p:cNvSpPr>
          <p:nvPr>
            <p:ph idx="1"/>
          </p:nvPr>
        </p:nvSpPr>
        <p:spPr>
          <a:xfrm>
            <a:off x="468313" y="842963"/>
            <a:ext cx="2735262" cy="3610847"/>
          </a:xfrm>
        </p:spPr>
        <p:txBody>
          <a:bodyPr/>
          <a:lstStyle/>
          <a:p>
            <a:r>
              <a:rPr lang="ja-JP" altLang="en-US" dirty="0"/>
              <a:t>様々な汎関数が考案され</a:t>
            </a:r>
            <a:r>
              <a:rPr lang="en-US" altLang="ja-JP" dirty="0"/>
              <a:t>, </a:t>
            </a:r>
            <a:r>
              <a:rPr lang="ja-JP" altLang="en-US" dirty="0"/>
              <a:t>改良が進められている</a:t>
            </a:r>
            <a:r>
              <a:rPr lang="en-US" altLang="ja-JP" dirty="0"/>
              <a:t>. </a:t>
            </a:r>
            <a:r>
              <a:rPr lang="ja-JP" altLang="en-US" dirty="0"/>
              <a:t>例えば先ほどの</a:t>
            </a:r>
            <a:r>
              <a:rPr lang="en-US" altLang="ja-JP" dirty="0"/>
              <a:t>CAM-B3LYP</a:t>
            </a:r>
            <a:r>
              <a:rPr lang="ja-JP" altLang="en-US" dirty="0"/>
              <a:t>は</a:t>
            </a:r>
            <a:r>
              <a:rPr lang="en-US" altLang="ja-JP" dirty="0"/>
              <a:t>B3LYP</a:t>
            </a:r>
            <a:r>
              <a:rPr lang="ja-JP" altLang="en-US" dirty="0"/>
              <a:t>に長距離補正を与えたものである</a:t>
            </a:r>
            <a:r>
              <a:rPr lang="en-US" altLang="ja-JP" dirty="0"/>
              <a:t>. </a:t>
            </a:r>
            <a:r>
              <a:rPr lang="ja-JP" altLang="en-US" dirty="0"/>
              <a:t>また</a:t>
            </a:r>
            <a:r>
              <a:rPr lang="en-US" altLang="ja-JP" dirty="0"/>
              <a:t>, </a:t>
            </a:r>
            <a:r>
              <a:rPr lang="ja-JP" altLang="en-US" dirty="0"/>
              <a:t>次のキーワードによって分散力補正を与えることができる</a:t>
            </a:r>
            <a:r>
              <a:rPr lang="en-US" altLang="ja-JP" dirty="0"/>
              <a:t>.</a:t>
            </a:r>
          </a:p>
          <a:p>
            <a:pPr algn="ctr"/>
            <a:r>
              <a:rPr lang="en-US" altLang="ja-JP" dirty="0"/>
              <a:t>`</a:t>
            </a:r>
            <a:r>
              <a:rPr lang="en-US" altLang="ja-JP" dirty="0" err="1"/>
              <a:t>EmpiricalDispersion</a:t>
            </a:r>
            <a:r>
              <a:rPr lang="en-US" altLang="ja-JP" dirty="0"/>
              <a:t>=GD3BJ`</a:t>
            </a:r>
          </a:p>
          <a:p>
            <a:r>
              <a:rPr lang="ja-JP" altLang="en-US" dirty="0"/>
              <a:t>これは水素結合や弱い相互作用によって形作られるような系において有効であるとされる</a:t>
            </a:r>
            <a:r>
              <a:rPr lang="en-US" altLang="ja-JP" dirty="0"/>
              <a:t>. </a:t>
            </a:r>
            <a:r>
              <a:rPr lang="ja-JP" altLang="en-US" dirty="0"/>
              <a:t>たしかに</a:t>
            </a:r>
            <a:r>
              <a:rPr lang="en-US" altLang="ja-JP" dirty="0"/>
              <a:t>, He</a:t>
            </a:r>
            <a:r>
              <a:rPr lang="ja-JP" altLang="en-US" dirty="0"/>
              <a:t>₂や</a:t>
            </a:r>
            <a:r>
              <a:rPr lang="en-US" altLang="ja-JP" dirty="0"/>
              <a:t>Ne</a:t>
            </a:r>
            <a:r>
              <a:rPr lang="ja-JP" altLang="en-US" dirty="0"/>
              <a:t>₂のようなファンデルワールス分子において</a:t>
            </a:r>
            <a:r>
              <a:rPr lang="en-US" altLang="ja-JP" dirty="0"/>
              <a:t>, CAM-B3LYP</a:t>
            </a:r>
            <a:r>
              <a:rPr lang="ja-JP" altLang="en-US" dirty="0"/>
              <a:t>は</a:t>
            </a:r>
            <a:r>
              <a:rPr lang="en-US" altLang="ja-JP" dirty="0"/>
              <a:t>B3LYP</a:t>
            </a:r>
            <a:r>
              <a:rPr lang="ja-JP" altLang="en-US" dirty="0"/>
              <a:t>よりも正確な平衡結合長を与えている</a:t>
            </a:r>
            <a:r>
              <a:rPr lang="en-US" altLang="ja-JP" dirty="0"/>
              <a:t>.</a:t>
            </a:r>
          </a:p>
        </p:txBody>
      </p:sp>
      <p:sp>
        <p:nvSpPr>
          <p:cNvPr id="4" name="テキスト プレースホルダー 3">
            <a:extLst>
              <a:ext uri="{FF2B5EF4-FFF2-40B4-BE49-F238E27FC236}">
                <a16:creationId xmlns:a16="http://schemas.microsoft.com/office/drawing/2014/main" id="{79600A56-7202-EBBF-1E6B-7D61C7D9D50D}"/>
              </a:ext>
            </a:extLst>
          </p:cNvPr>
          <p:cNvSpPr>
            <a:spLocks noGrp="1"/>
          </p:cNvSpPr>
          <p:nvPr>
            <p:ph type="body" sz="quarter" idx="13"/>
          </p:nvPr>
        </p:nvSpPr>
        <p:spPr>
          <a:xfrm>
            <a:off x="0" y="4675500"/>
            <a:ext cx="9144000" cy="468000"/>
          </a:xfrm>
        </p:spPr>
        <p:txBody>
          <a:bodyPr/>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https://www.kspub.co.jp/book/detail/1532809.html</a:t>
            </a:r>
          </a:p>
          <a:p>
            <a:r>
              <a:rPr lang="en-US" altLang="ja-JP" dirty="0"/>
              <a:t>https://gaussian.com/dft/</a:t>
            </a:r>
          </a:p>
          <a:p>
            <a:r>
              <a:rPr lang="en-US" altLang="ja-JP" dirty="0"/>
              <a:t>https://www2.riken.jp/qcl/members/tsuneda/web/dft05-sec3.pdf</a:t>
            </a:r>
            <a:endParaRPr lang="ja-JP" altLang="en-US" dirty="0"/>
          </a:p>
        </p:txBody>
      </p:sp>
      <p:pic>
        <p:nvPicPr>
          <p:cNvPr id="15" name="コンテンツ プレースホルダー 14">
            <a:extLst>
              <a:ext uri="{FF2B5EF4-FFF2-40B4-BE49-F238E27FC236}">
                <a16:creationId xmlns:a16="http://schemas.microsoft.com/office/drawing/2014/main" id="{051762B4-D022-95C6-0748-C009152FEA23}"/>
              </a:ext>
            </a:extLst>
          </p:cNvPr>
          <p:cNvPicPr>
            <a:picLocks noGrp="1" noChangeAspect="1"/>
          </p:cNvPicPr>
          <p:nvPr>
            <p:ph idx="14"/>
          </p:nvPr>
        </p:nvPicPr>
        <p:blipFill>
          <a:blip r:embed="rId2"/>
          <a:stretch>
            <a:fillRect/>
          </a:stretch>
        </p:blipFill>
        <p:spPr>
          <a:xfrm>
            <a:off x="3346450" y="842963"/>
            <a:ext cx="5186362" cy="3457575"/>
          </a:xfrm>
        </p:spPr>
      </p:pic>
      <p:sp>
        <p:nvSpPr>
          <p:cNvPr id="6" name="タイトル 5">
            <a:extLst>
              <a:ext uri="{FF2B5EF4-FFF2-40B4-BE49-F238E27FC236}">
                <a16:creationId xmlns:a16="http://schemas.microsoft.com/office/drawing/2014/main" id="{38442BFB-F09A-869C-8A7B-2CEB3201F810}"/>
              </a:ext>
            </a:extLst>
          </p:cNvPr>
          <p:cNvSpPr>
            <a:spLocks noGrp="1"/>
          </p:cNvSpPr>
          <p:nvPr>
            <p:ph type="title"/>
          </p:nvPr>
        </p:nvSpPr>
        <p:spPr>
          <a:xfrm>
            <a:off x="0" y="0"/>
            <a:ext cx="9144000" cy="468000"/>
          </a:xfrm>
        </p:spPr>
        <p:txBody>
          <a:bodyPr/>
          <a:lstStyle/>
          <a:p>
            <a:r>
              <a:rPr lang="ja-JP" altLang="en-US" dirty="0"/>
              <a:t>いろいろな補正</a:t>
            </a:r>
          </a:p>
        </p:txBody>
      </p:sp>
      <p:sp>
        <p:nvSpPr>
          <p:cNvPr id="7" name="スライド番号プレースホルダー 6">
            <a:extLst>
              <a:ext uri="{FF2B5EF4-FFF2-40B4-BE49-F238E27FC236}">
                <a16:creationId xmlns:a16="http://schemas.microsoft.com/office/drawing/2014/main" id="{4671BD6B-0E81-1BB5-5DE2-721F315FCFA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59</a:t>
            </a:fld>
            <a:endParaRPr lang="ja-JP" altLang="en-US" dirty="0"/>
          </a:p>
        </p:txBody>
      </p:sp>
    </p:spTree>
    <p:extLst>
      <p:ext uri="{BB962C8B-B14F-4D97-AF65-F5344CB8AC3E}">
        <p14:creationId xmlns:p14="http://schemas.microsoft.com/office/powerpoint/2010/main" val="34047780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61</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2866322554"/>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p:sp>
        <p:nvSpPr>
          <p:cNvPr id="3" name="フッター プレースホルダー 2">
            <a:extLst>
              <a:ext uri="{FF2B5EF4-FFF2-40B4-BE49-F238E27FC236}">
                <a16:creationId xmlns:a16="http://schemas.microsoft.com/office/drawing/2014/main" id="{D6162E41-AB76-6128-4E16-C07AC167D5FA}"/>
              </a:ext>
            </a:extLst>
          </p:cNvPr>
          <p:cNvSpPr>
            <a:spLocks noGrp="1"/>
          </p:cNvSpPr>
          <p:nvPr>
            <p:ph type="ftr" sz="quarter" idx="16"/>
          </p:nvPr>
        </p:nvSpPr>
        <p:spPr/>
        <p:txBody>
          <a:bodyPr/>
          <a:lstStyle/>
          <a:p>
            <a:r>
              <a:rPr lang="en-US" altLang="ja-JP"/>
              <a:t>© 2024 Shuhei Ohno</a:t>
            </a:r>
            <a:endParaRPr lang="en-US" altLang="ja-JP" dirty="0"/>
          </a:p>
        </p:txBody>
      </p:sp>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2593228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62</a:t>
            </a:fld>
            <a:endParaRPr kumimoji="1" lang="ja-JP" altLang="en-US" dirty="0"/>
          </a:p>
        </p:txBody>
      </p:sp>
      <p:sp>
        <p:nvSpPr>
          <p:cNvPr id="3" name="フッター プレースホルダー 2">
            <a:extLst>
              <a:ext uri="{FF2B5EF4-FFF2-40B4-BE49-F238E27FC236}">
                <a16:creationId xmlns:a16="http://schemas.microsoft.com/office/drawing/2014/main" id="{EDD232D4-3BDE-A9CB-7576-39BC06F84043}"/>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164805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64</a:t>
            </a:fld>
            <a:endParaRPr kumimoji="1" lang="ja-JP" altLang="en-US" dirty="0"/>
          </a:p>
        </p:txBody>
      </p:sp>
      <p:sp>
        <p:nvSpPr>
          <p:cNvPr id="4" name="フッター プレースホルダー 3">
            <a:extLst>
              <a:ext uri="{FF2B5EF4-FFF2-40B4-BE49-F238E27FC236}">
                <a16:creationId xmlns:a16="http://schemas.microsoft.com/office/drawing/2014/main" id="{61A44ACD-B52F-13DD-8039-A1FFBF276BD1}"/>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7525954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65</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フッター プレースホルダー 6">
            <a:extLst>
              <a:ext uri="{FF2B5EF4-FFF2-40B4-BE49-F238E27FC236}">
                <a16:creationId xmlns:a16="http://schemas.microsoft.com/office/drawing/2014/main" id="{0D6BE09E-5411-4933-822A-4FA6C4D522DD}"/>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9119036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66</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3" name="フッター プレースホルダー 12">
            <a:extLst>
              <a:ext uri="{FF2B5EF4-FFF2-40B4-BE49-F238E27FC236}">
                <a16:creationId xmlns:a16="http://schemas.microsoft.com/office/drawing/2014/main" id="{769F657E-60D7-8D01-6868-B977A3B9689A}"/>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67</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ッター プレースホルダー 10">
            <a:extLst>
              <a:ext uri="{FF2B5EF4-FFF2-40B4-BE49-F238E27FC236}">
                <a16:creationId xmlns:a16="http://schemas.microsoft.com/office/drawing/2014/main" id="{F4136CC7-F075-2122-761F-797993DB5AF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20003695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68</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7" name="フッター プレースホルダー 6">
            <a:extLst>
              <a:ext uri="{FF2B5EF4-FFF2-40B4-BE49-F238E27FC236}">
                <a16:creationId xmlns:a16="http://schemas.microsoft.com/office/drawing/2014/main" id="{E5B44D7D-241D-A795-6CB5-3D1D16A50D5E}"/>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39702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B3452BA6-CF84-7EFA-134D-B287F0507B0C}"/>
              </a:ext>
            </a:extLst>
          </p:cNvPr>
          <p:cNvSpPr>
            <a:spLocks noGrp="1"/>
          </p:cNvSpPr>
          <p:nvPr>
            <p:ph type="ftr" sz="quarter" idx="15"/>
          </p:nvPr>
        </p:nvSpPr>
        <p:spPr/>
        <p:txBody>
          <a:bodyPr/>
          <a:lstStyle/>
          <a:p>
            <a:r>
              <a:rPr lang="en-US" altLang="ja-JP"/>
              <a:t>© 2024 Shuhei Ohno</a:t>
            </a:r>
            <a:endParaRPr lang="en-US" altLang="ja-JP" dirty="0"/>
          </a:p>
        </p:txBody>
      </p:sp>
      <p:sp>
        <p:nvSpPr>
          <p:cNvPr id="6" name="タイトル 5">
            <a:extLst>
              <a:ext uri="{FF2B5EF4-FFF2-40B4-BE49-F238E27FC236}">
                <a16:creationId xmlns:a16="http://schemas.microsoft.com/office/drawing/2014/main" id="{26F6FF83-DCC4-D95B-1FB8-17F85798CAB0}"/>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2E246B0D-DE9A-DCE2-49EE-B2791DEA99D8}"/>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dirty="0"/>
              <a:t>ab initio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dirty="0" err="1"/>
              <a:t>abinitio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法を知っておいて損はない</a:t>
            </a:r>
            <a:r>
              <a:rPr lang="ja-JP" altLang="en-US" dirty="0"/>
              <a:t>から</a:t>
            </a:r>
            <a:r>
              <a:rPr lang="en-US" altLang="ja-JP" dirty="0"/>
              <a:t>, </a:t>
            </a:r>
            <a:r>
              <a:rPr lang="ja-JP" altLang="en-US" dirty="0"/>
              <a:t>ぜひ楽しんで学んでほしい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A519F09F-C7A7-9071-864E-A520EB57F54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C086A258-1D01-4D73-6104-3B0F1E79BB14}"/>
              </a:ext>
            </a:extLst>
          </p:cNvPr>
          <p:cNvSpPr>
            <a:spLocks noGrp="1"/>
          </p:cNvSpPr>
          <p:nvPr>
            <p:ph type="sldNum" sz="quarter" idx="14"/>
          </p:nvPr>
        </p:nvSpPr>
        <p:spPr/>
        <p:txBody>
          <a:bodyPr/>
          <a:lstStyle/>
          <a:p>
            <a:fld id="{44CC7441-4F6D-4D99-AEAC-28C0433C7008}" type="slidenum">
              <a:rPr kumimoji="1" lang="ja-JP" altLang="en-US" smtClean="0"/>
              <a:pPr/>
              <a:t>6</a:t>
            </a:fld>
            <a:endParaRPr kumimoji="1" lang="ja-JP" altLang="en-US" dirty="0"/>
          </a:p>
        </p:txBody>
      </p:sp>
    </p:spTree>
    <p:extLst>
      <p:ext uri="{BB962C8B-B14F-4D97-AF65-F5344CB8AC3E}">
        <p14:creationId xmlns:p14="http://schemas.microsoft.com/office/powerpoint/2010/main" val="37384839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69</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7" name="フッター プレースホルダー 6">
            <a:extLst>
              <a:ext uri="{FF2B5EF4-FFF2-40B4-BE49-F238E27FC236}">
                <a16:creationId xmlns:a16="http://schemas.microsoft.com/office/drawing/2014/main" id="{E3E2FFC3-A399-19EC-82D4-C7E3627D43F0}"/>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4145154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70</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
        <p:nvSpPr>
          <p:cNvPr id="5" name="フッター プレースホルダー 4">
            <a:extLst>
              <a:ext uri="{FF2B5EF4-FFF2-40B4-BE49-F238E27FC236}">
                <a16:creationId xmlns:a16="http://schemas.microsoft.com/office/drawing/2014/main" id="{223BDC03-1A3C-5BBE-56A4-1C411E37EB9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276502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71</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7" name="フッター プレースホルダー 6">
            <a:extLst>
              <a:ext uri="{FF2B5EF4-FFF2-40B4-BE49-F238E27FC236}">
                <a16:creationId xmlns:a16="http://schemas.microsoft.com/office/drawing/2014/main" id="{2924ED19-C57A-7E4C-516A-2663B1273F4C}"/>
              </a:ext>
            </a:extLst>
          </p:cNvPr>
          <p:cNvSpPr>
            <a:spLocks noGrp="1"/>
          </p:cNvSpPr>
          <p:nvPr>
            <p:ph type="ftr" sz="quarter" idx="16"/>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4060906"/>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strike="dblStrike" dirty="0" err="1"/>
              <a:t>Gaussian16</a:t>
            </a:r>
            <a:r>
              <a:rPr lang="ja-JP" altLang="en-US" strike="dblStrike" dirty="0"/>
              <a:t>と</a:t>
            </a:r>
            <a:r>
              <a:rPr lang="en-US" altLang="ja-JP" strike="dblStrike" dirty="0" err="1"/>
              <a:t>GaussView6</a:t>
            </a:r>
            <a:r>
              <a:rPr lang="ja-JP" altLang="en-US" strike="dblStrike" dirty="0"/>
              <a:t>を使える環境を整えること</a:t>
            </a:r>
            <a:r>
              <a:rPr lang="en-US" altLang="ja-JP" strike="dblStrike" dirty="0"/>
              <a:t>.  </a:t>
            </a:r>
            <a:r>
              <a:rPr lang="en-US" altLang="ja-JP" dirty="0"/>
              <a:t> </a:t>
            </a:r>
            <a:r>
              <a:rPr lang="ja-JP" altLang="en-US" dirty="0"/>
              <a:t>➡ 実習室の</a:t>
            </a:r>
            <a:r>
              <a:rPr lang="en-US" altLang="ja-JP" dirty="0"/>
              <a:t>PC</a:t>
            </a:r>
            <a:r>
              <a:rPr lang="ja-JP" altLang="en-US" dirty="0"/>
              <a:t>を使用するため不要</a:t>
            </a:r>
            <a:endParaRPr lang="en-US" altLang="ja-JP" dirty="0"/>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marL="285750" indent="-285750">
              <a:lnSpc>
                <a:spcPct val="100000"/>
              </a:lnSpc>
              <a:buFont typeface="Arial" panose="020B0604020202020204" pitchFamily="34" charset="0"/>
              <a:buChar char="•"/>
            </a:pPr>
            <a:r>
              <a:rPr lang="ja-JP" altLang="en-US" dirty="0"/>
              <a:t>卒業研究において先輩や先生の指導の下で</a:t>
            </a:r>
            <a:r>
              <a:rPr lang="en-US" altLang="ja-JP" dirty="0"/>
              <a:t>Gaussian</a:t>
            </a:r>
            <a:r>
              <a:rPr lang="ja-JP" altLang="en-US" dirty="0"/>
              <a:t>を使いこなせるようになること</a:t>
            </a:r>
            <a:r>
              <a:rPr lang="en-US" altLang="ja-JP" dirty="0"/>
              <a:t>.</a:t>
            </a:r>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全ての機能をカバーするものではありません</a:t>
            </a:r>
            <a:r>
              <a:rPr lang="en-US" altLang="ja-JP" dirty="0"/>
              <a:t>.</a:t>
            </a:r>
          </a:p>
          <a:p>
            <a:pPr marL="285750" indent="-285750">
              <a:lnSpc>
                <a:spcPct val="100000"/>
              </a:lnSpc>
              <a:buFont typeface="Arial" panose="020B0604020202020204" pitchFamily="34" charset="0"/>
              <a:buChar char="•"/>
            </a:pPr>
            <a:r>
              <a:rPr lang="ja-JP" altLang="en-US" dirty="0"/>
              <a:t>理論の詳細は文献に譲り</a:t>
            </a:r>
            <a:r>
              <a:rPr lang="en-US" altLang="ja-JP" dirty="0"/>
              <a:t>,</a:t>
            </a:r>
            <a:r>
              <a:rPr lang="ja-JP" altLang="en-US" dirty="0"/>
              <a:t> 入力と出力に基づいて手法の理解を深める</a:t>
            </a:r>
            <a:r>
              <a:rPr lang="en-US" altLang="ja-JP" dirty="0"/>
              <a:t>.</a:t>
            </a:r>
          </a:p>
          <a:p>
            <a:pPr>
              <a:spcBef>
                <a:spcPts val="600"/>
              </a:spcBef>
              <a:spcAft>
                <a:spcPts val="1200"/>
              </a:spcAft>
            </a:pPr>
            <a:r>
              <a:rPr lang="ja-JP" altLang="en-US" b="1" dirty="0">
                <a:solidFill>
                  <a:schemeClr val="tx2"/>
                </a:solidFill>
              </a:rPr>
              <a:t>最終課題（</a:t>
            </a:r>
            <a:r>
              <a:rPr lang="en-US" altLang="ja-JP" b="1" dirty="0">
                <a:solidFill>
                  <a:schemeClr val="tx2"/>
                </a:solidFill>
              </a:rPr>
              <a:t>3</a:t>
            </a:r>
            <a:r>
              <a:rPr lang="ja-JP" altLang="en-US" b="1" dirty="0">
                <a:solidFill>
                  <a:schemeClr val="tx2"/>
                </a:solidFill>
              </a:rPr>
              <a:t>月に発表）</a:t>
            </a:r>
            <a:endParaRPr lang="en-US" altLang="ja-JP" dirty="0"/>
          </a:p>
          <a:p>
            <a:pPr marL="285750" indent="-285750">
              <a:lnSpc>
                <a:spcPct val="100000"/>
              </a:lnSpc>
              <a:buFont typeface="Arial" panose="020B0604020202020204" pitchFamily="34" charset="0"/>
              <a:buChar char="•"/>
            </a:pPr>
            <a:r>
              <a:rPr lang="ja-JP" altLang="en-US" dirty="0"/>
              <a:t>計算対象の分子を決めなさい</a:t>
            </a:r>
            <a:r>
              <a:rPr lang="en-US" altLang="ja-JP" dirty="0"/>
              <a:t>.</a:t>
            </a:r>
            <a:r>
              <a:rPr lang="ja-JP" altLang="en-US" dirty="0"/>
              <a:t> 卒業研究に関連する分子や</a:t>
            </a:r>
            <a:r>
              <a:rPr lang="en-US" altLang="ja-JP" dirty="0"/>
              <a:t>, </a:t>
            </a:r>
            <a:r>
              <a:rPr lang="ja-JP" altLang="en-US" dirty="0"/>
              <a:t>その一部の置換基</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Google Scholar</a:t>
            </a:r>
            <a:r>
              <a:rPr lang="ja-JP" altLang="en-US" dirty="0"/>
              <a:t>等で検索して</a:t>
            </a:r>
            <a:r>
              <a:rPr lang="en-US" altLang="ja-JP" dirty="0"/>
              <a:t>1</a:t>
            </a:r>
            <a:r>
              <a:rPr lang="ja-JP" altLang="en-US" dirty="0"/>
              <a:t>つ見つけなさい</a:t>
            </a:r>
            <a:r>
              <a:rPr lang="en-US" altLang="ja-JP" dirty="0"/>
              <a:t>. </a:t>
            </a:r>
            <a:r>
              <a:rPr lang="ja-JP" altLang="en-US" dirty="0"/>
              <a:t>その物理量を</a:t>
            </a:r>
            <a:r>
              <a:rPr lang="en-US" altLang="ja-JP" dirty="0"/>
              <a:t>Gaussian</a:t>
            </a:r>
            <a:r>
              <a:rPr lang="ja-JP" altLang="en-US" dirty="0"/>
              <a:t>を用いて計算して比較しなさい</a:t>
            </a:r>
            <a:r>
              <a:rPr lang="en-US" altLang="ja-JP" dirty="0"/>
              <a:t>. </a:t>
            </a:r>
          </a:p>
          <a:p>
            <a:pPr marL="285750" indent="-285750">
              <a:lnSpc>
                <a:spcPct val="100000"/>
              </a:lnSpc>
              <a:buFont typeface="Arial" panose="020B0604020202020204" pitchFamily="34" charset="0"/>
              <a:buChar char="•"/>
            </a:pPr>
            <a:r>
              <a:rPr lang="ja-JP" altLang="en-US" dirty="0"/>
              <a:t>必ず構造最適化計算および振動解析を行い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4</a:t>
            </a:r>
            <a:r>
              <a:rPr lang="ja-JP" altLang="en-US" dirty="0"/>
              <a:t>種類以上の基底関数を用いて計算し</a:t>
            </a:r>
            <a:r>
              <a:rPr lang="en-US" altLang="ja-JP" dirty="0"/>
              <a:t>, </a:t>
            </a:r>
            <a:r>
              <a:rPr lang="ja-JP" altLang="en-US" dirty="0"/>
              <a:t>基底関数依存性を評価せよ</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7</a:t>
            </a:fld>
            <a:endParaRPr kumimoji="1" lang="ja-JP" altLang="en-US" dirty="0"/>
          </a:p>
        </p:txBody>
      </p:sp>
      <p:sp>
        <p:nvSpPr>
          <p:cNvPr id="6" name="フッター プレースホルダー 5">
            <a:extLst>
              <a:ext uri="{FF2B5EF4-FFF2-40B4-BE49-F238E27FC236}">
                <a16:creationId xmlns:a16="http://schemas.microsoft.com/office/drawing/2014/main" id="{027012D4-A43E-3ECB-31DB-3C8A6AB85C1C}"/>
              </a:ext>
            </a:extLst>
          </p:cNvPr>
          <p:cNvSpPr>
            <a:spLocks noGrp="1"/>
          </p:cNvSpPr>
          <p:nvPr>
            <p:ph type="ftr" sz="quarter" idx="15"/>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3867919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8</a:t>
            </a:fld>
            <a:endParaRPr lang="ja-JP" altLang="en-US"/>
          </a:p>
        </p:txBody>
      </p:sp>
      <p:sp>
        <p:nvSpPr>
          <p:cNvPr id="16" name="フッター プレースホルダー 15">
            <a:extLst>
              <a:ext uri="{FF2B5EF4-FFF2-40B4-BE49-F238E27FC236}">
                <a16:creationId xmlns:a16="http://schemas.microsoft.com/office/drawing/2014/main" id="{FEC60B45-4ECD-7EFF-1D6F-26E1DAE14104}"/>
              </a:ext>
            </a:extLst>
          </p:cNvPr>
          <p:cNvSpPr>
            <a:spLocks noGrp="1"/>
          </p:cNvSpPr>
          <p:nvPr>
            <p:ph type="ftr" sz="quarter" idx="13"/>
          </p:nvPr>
        </p:nvSpPr>
        <p:spPr/>
        <p:txBody>
          <a:bodyPr/>
          <a:lstStyle/>
          <a:p>
            <a:r>
              <a:rPr lang="en-US" altLang="ja-JP"/>
              <a:t>© 2024 Shuhei Ohno</a:t>
            </a:r>
            <a:endParaRPr lang="en-US" altLang="ja-JP" dirty="0"/>
          </a:p>
        </p:txBody>
      </p:sp>
    </p:spTree>
    <p:extLst>
      <p:ext uri="{BB962C8B-B14F-4D97-AF65-F5344CB8AC3E}">
        <p14:creationId xmlns:p14="http://schemas.microsoft.com/office/powerpoint/2010/main" val="1546302762"/>
      </p:ext>
    </p:extLst>
  </p:cSld>
  <p:clrMapOvr>
    <a:masterClrMapping/>
  </p:clrMapOvr>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98223</TotalTime>
  <Words>14395</Words>
  <Application>Microsoft Office PowerPoint</Application>
  <PresentationFormat>画面に合わせる (16:9)</PresentationFormat>
  <Paragraphs>1975</Paragraphs>
  <Slides>72</Slides>
  <Notes>22</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72</vt:i4>
      </vt:variant>
    </vt:vector>
  </HeadingPairs>
  <TitlesOfParts>
    <vt:vector size="84" baseType="lpstr">
      <vt:lpstr>STIXMathJax_Main</vt:lpstr>
      <vt:lpstr>STIXMathJax_Main-bold</vt:lpstr>
      <vt:lpstr>STIXMathJax_Normal-bold</vt:lpstr>
      <vt:lpstr>游ゴシック</vt:lpstr>
      <vt:lpstr>游明朝</vt:lpstr>
      <vt:lpstr>Arial</vt:lpstr>
      <vt:lpstr>Cambria Math</vt:lpstr>
      <vt:lpstr>Consolas</vt:lpstr>
      <vt:lpstr>Georgia</vt:lpstr>
      <vt:lpstr>Lora</vt:lpstr>
      <vt:lpstr>Montserrat</vt:lpstr>
      <vt:lpstr>ohno20240219</vt:lpstr>
      <vt:lpstr>Gaussian講習会 2024</vt:lpstr>
      <vt:lpstr>資料について</vt:lpstr>
      <vt:lpstr>著作権について</vt:lpstr>
      <vt:lpstr>目次</vt:lpstr>
      <vt:lpstr>はじめに</vt:lpstr>
      <vt:lpstr>我々は何がしたいのか？</vt:lpstr>
      <vt:lpstr>Hartree-Fock法は時代遅れでは？</vt:lpstr>
      <vt:lpstr>目標</vt:lpstr>
      <vt:lpstr>教科書の紹介 (1/2)</vt:lpstr>
      <vt:lpstr>教科書の紹介 (2/2)</vt:lpstr>
      <vt:lpstr>計算手法の分類</vt:lpstr>
      <vt:lpstr>インプットファイルの比較</vt:lpstr>
      <vt:lpstr>2. 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演習：最小基底</vt:lpstr>
      <vt:lpstr>GaussView6の使い方</vt:lpstr>
      <vt:lpstr>計算のセットアップ</vt:lpstr>
      <vt:lpstr>結果の見方</vt:lpstr>
      <vt:lpstr>軌道の可視化</vt:lpstr>
      <vt:lpstr>演習：結合次数</vt:lpstr>
      <vt:lpstr>演習：分子モデリング</vt:lpstr>
      <vt:lpstr>結果 1/2</vt:lpstr>
      <vt:lpstr>結果 2/2</vt:lpstr>
      <vt:lpstr>データベースの紹介</vt:lpstr>
      <vt:lpstr>演習：PubChem</vt:lpstr>
      <vt:lpstr>結果</vt:lpstr>
      <vt:lpstr>演習：フロンティア軌道理論</vt:lpstr>
      <vt:lpstr>3. Hartree-Fock法</vt:lpstr>
      <vt:lpstr>ハミルトニアン</vt:lpstr>
      <vt:lpstr>Born-Oppenheimer近似とポテンシャルエネルギー曲線</vt:lpstr>
      <vt:lpstr>Hartree-Fock近似</vt:lpstr>
      <vt:lpstr>変分原理</vt:lpstr>
      <vt:lpstr>STO-nG基底関数</vt:lpstr>
      <vt:lpstr>軌道指数はどこに書いてあるか？</vt:lpstr>
      <vt:lpstr>Pople系</vt:lpstr>
      <vt:lpstr>演習：基底関数</vt:lpstr>
      <vt:lpstr>Danning系</vt:lpstr>
      <vt:lpstr>Hartree-Fock極限と相関エネルギー</vt:lpstr>
      <vt:lpstr>CI法を使ってみる</vt:lpstr>
      <vt:lpstr>4. 相関法</vt:lpstr>
      <vt:lpstr>相関エネルギーの取り込み</vt:lpstr>
      <vt:lpstr>水素原子HにおけるHF極限・電子相関</vt:lpstr>
      <vt:lpstr>水素分子イオンH2+におけるHF極限・電子相関</vt:lpstr>
      <vt:lpstr>水素分子H2における電子相関</vt:lpstr>
      <vt:lpstr>窒素分子N2におけるHF極限・電子相関</vt:lpstr>
      <vt:lpstr>計算手法の比較</vt:lpstr>
      <vt:lpstr>いろいろな手法を使ってみよう</vt:lpstr>
      <vt:lpstr>SCANオプション</vt:lpstr>
      <vt:lpstr>演習：Li₂のPEC</vt:lpstr>
      <vt:lpstr>5. 密度汎関数法</vt:lpstr>
      <vt:lpstr>水素分子H2におけるDFT汎関数の比較</vt:lpstr>
      <vt:lpstr>窒素分子N2におけるDFT汎関数の比較</vt:lpstr>
      <vt:lpstr>DFTによるPEC</vt:lpstr>
      <vt:lpstr>いろいろな補正</vt:lpstr>
      <vt:lpstr>付録：基底関数</vt:lpstr>
      <vt:lpstr>変分原理は何を保証するか？</vt:lpstr>
      <vt:lpstr>STO-1G基底関数の導出</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2106</cp:revision>
  <dcterms:created xsi:type="dcterms:W3CDTF">2020-10-20T15:30:40Z</dcterms:created>
  <dcterms:modified xsi:type="dcterms:W3CDTF">2024-02-19T03:42:38Z</dcterms:modified>
</cp:coreProperties>
</file>